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7"/>
  </p:notesMasterIdLst>
  <p:sldIdLst>
    <p:sldId id="256" r:id="rId2"/>
    <p:sldId id="258" r:id="rId3"/>
    <p:sldId id="286" r:id="rId4"/>
    <p:sldId id="263" r:id="rId5"/>
    <p:sldId id="267" r:id="rId6"/>
    <p:sldId id="265" r:id="rId7"/>
    <p:sldId id="259" r:id="rId8"/>
    <p:sldId id="260" r:id="rId9"/>
    <p:sldId id="289" r:id="rId10"/>
    <p:sldId id="261" r:id="rId11"/>
    <p:sldId id="271" r:id="rId12"/>
    <p:sldId id="276" r:id="rId13"/>
    <p:sldId id="273" r:id="rId14"/>
    <p:sldId id="266" r:id="rId15"/>
    <p:sldId id="291" r:id="rId16"/>
    <p:sldId id="292" r:id="rId17"/>
    <p:sldId id="293" r:id="rId18"/>
    <p:sldId id="294" r:id="rId19"/>
    <p:sldId id="295" r:id="rId20"/>
    <p:sldId id="296" r:id="rId21"/>
    <p:sldId id="297" r:id="rId22"/>
    <p:sldId id="298" r:id="rId23"/>
    <p:sldId id="299" r:id="rId24"/>
    <p:sldId id="300" r:id="rId25"/>
    <p:sldId id="284" r:id="rId26"/>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870" autoAdjust="0"/>
  </p:normalViewPr>
  <p:slideViewPr>
    <p:cSldViewPr>
      <p:cViewPr varScale="1">
        <p:scale>
          <a:sx n="83" d="100"/>
          <a:sy n="83" d="100"/>
        </p:scale>
        <p:origin x="-158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CC3CAA-C57C-F046-A71D-D09C4D701F90}" type="doc">
      <dgm:prSet loTypeId="urn:microsoft.com/office/officeart/2008/layout/RadialCluster" loCatId="" qsTypeId="urn:microsoft.com/office/officeart/2005/8/quickstyle/simple4" qsCatId="simple" csTypeId="urn:microsoft.com/office/officeart/2005/8/colors/accent1_2" csCatId="accent1" phldr="1"/>
      <dgm:spPr/>
      <dgm:t>
        <a:bodyPr/>
        <a:lstStyle/>
        <a:p>
          <a:endParaRPr lang="da-DK"/>
        </a:p>
      </dgm:t>
    </dgm:pt>
    <dgm:pt modelId="{C24B1576-8FD4-8E48-9294-7CA7CB46ACAE}">
      <dgm:prSet phldrT="[Tekst]"/>
      <dgm:spPr/>
      <dgm:t>
        <a:bodyPr/>
        <a:lstStyle/>
        <a:p>
          <a:r>
            <a:rPr lang="da-DK" dirty="0" smtClean="0"/>
            <a:t>LÆRER</a:t>
          </a:r>
          <a:endParaRPr lang="da-DK" dirty="0"/>
        </a:p>
      </dgm:t>
    </dgm:pt>
    <dgm:pt modelId="{16C8808A-15D6-A949-A737-ABF20525B045}" type="parTrans" cxnId="{8E0F38C3-6589-E344-A35E-5E035DD9E5C9}">
      <dgm:prSet/>
      <dgm:spPr/>
      <dgm:t>
        <a:bodyPr/>
        <a:lstStyle/>
        <a:p>
          <a:endParaRPr lang="da-DK"/>
        </a:p>
      </dgm:t>
    </dgm:pt>
    <dgm:pt modelId="{056BE42C-5790-0549-987F-66663F3EF2D9}" type="sibTrans" cxnId="{8E0F38C3-6589-E344-A35E-5E035DD9E5C9}">
      <dgm:prSet/>
      <dgm:spPr/>
      <dgm:t>
        <a:bodyPr/>
        <a:lstStyle/>
        <a:p>
          <a:endParaRPr lang="da-DK"/>
        </a:p>
      </dgm:t>
    </dgm:pt>
    <dgm:pt modelId="{E22BD1B0-6035-EA42-ADA8-5B771A643D20}">
      <dgm:prSet phldrT="[Tekst]"/>
      <dgm:spPr/>
      <dgm:t>
        <a:bodyPr/>
        <a:lstStyle/>
        <a:p>
          <a:r>
            <a:rPr lang="da-DK" dirty="0" smtClean="0"/>
            <a:t>FAGGRUPPE</a:t>
          </a:r>
          <a:endParaRPr lang="da-DK" dirty="0"/>
        </a:p>
      </dgm:t>
    </dgm:pt>
    <dgm:pt modelId="{51CDFA37-062E-1549-946A-5F236E8E93AA}" type="parTrans" cxnId="{C39791B1-1BB2-4246-9403-09C863266F68}">
      <dgm:prSet/>
      <dgm:spPr/>
      <dgm:t>
        <a:bodyPr/>
        <a:lstStyle/>
        <a:p>
          <a:endParaRPr lang="da-DK"/>
        </a:p>
      </dgm:t>
    </dgm:pt>
    <dgm:pt modelId="{0EA3A598-0C88-DD42-923D-271ABCFFFDC4}" type="sibTrans" cxnId="{C39791B1-1BB2-4246-9403-09C863266F68}">
      <dgm:prSet/>
      <dgm:spPr/>
      <dgm:t>
        <a:bodyPr/>
        <a:lstStyle/>
        <a:p>
          <a:endParaRPr lang="da-DK"/>
        </a:p>
      </dgm:t>
    </dgm:pt>
    <dgm:pt modelId="{4E9A9BE9-317D-6F48-8631-5A640C459B23}">
      <dgm:prSet phldrT="[Tekst]"/>
      <dgm:spPr/>
      <dgm:t>
        <a:bodyPr/>
        <a:lstStyle/>
        <a:p>
          <a:r>
            <a:rPr lang="da-DK" dirty="0" smtClean="0"/>
            <a:t>SKOLE</a:t>
          </a:r>
          <a:endParaRPr lang="da-DK" dirty="0"/>
        </a:p>
      </dgm:t>
    </dgm:pt>
    <dgm:pt modelId="{5EDD22D1-6993-9045-B9A8-6428F479E879}" type="parTrans" cxnId="{1D33C2C9-ACCE-5845-861C-A390F35FE01E}">
      <dgm:prSet/>
      <dgm:spPr/>
      <dgm:t>
        <a:bodyPr/>
        <a:lstStyle/>
        <a:p>
          <a:endParaRPr lang="da-DK"/>
        </a:p>
      </dgm:t>
    </dgm:pt>
    <dgm:pt modelId="{6DDADAFB-7328-7747-8B9F-04C748E0686D}" type="sibTrans" cxnId="{1D33C2C9-ACCE-5845-861C-A390F35FE01E}">
      <dgm:prSet/>
      <dgm:spPr/>
      <dgm:t>
        <a:bodyPr/>
        <a:lstStyle/>
        <a:p>
          <a:endParaRPr lang="da-DK"/>
        </a:p>
      </dgm:t>
    </dgm:pt>
    <dgm:pt modelId="{36A78BE3-5BD8-4D4A-9E87-DCDB14B56108}">
      <dgm:prSet phldrT="[Tekst]"/>
      <dgm:spPr/>
      <dgm:t>
        <a:bodyPr/>
        <a:lstStyle/>
        <a:p>
          <a:r>
            <a:rPr lang="da-DK" dirty="0" smtClean="0"/>
            <a:t>ELEVER</a:t>
          </a:r>
          <a:endParaRPr lang="da-DK" dirty="0"/>
        </a:p>
      </dgm:t>
    </dgm:pt>
    <dgm:pt modelId="{D86473E9-19D2-8E43-972D-DE40EC62AB12}" type="parTrans" cxnId="{E57BC66E-86F9-3941-8B66-170F912C7C46}">
      <dgm:prSet/>
      <dgm:spPr/>
      <dgm:t>
        <a:bodyPr/>
        <a:lstStyle/>
        <a:p>
          <a:endParaRPr lang="da-DK"/>
        </a:p>
      </dgm:t>
    </dgm:pt>
    <dgm:pt modelId="{F65567FE-5DF7-1649-A8B4-797AAD885F4B}" type="sibTrans" cxnId="{E57BC66E-86F9-3941-8B66-170F912C7C46}">
      <dgm:prSet/>
      <dgm:spPr/>
      <dgm:t>
        <a:bodyPr/>
        <a:lstStyle/>
        <a:p>
          <a:endParaRPr lang="da-DK"/>
        </a:p>
      </dgm:t>
    </dgm:pt>
    <dgm:pt modelId="{2363E3B0-FE7F-3E47-B8E9-0356991B648B}" type="pres">
      <dgm:prSet presAssocID="{2DCC3CAA-C57C-F046-A71D-D09C4D701F90}" presName="Name0" presStyleCnt="0">
        <dgm:presLayoutVars>
          <dgm:chMax val="1"/>
          <dgm:chPref val="1"/>
          <dgm:dir/>
          <dgm:animOne val="branch"/>
          <dgm:animLvl val="lvl"/>
        </dgm:presLayoutVars>
      </dgm:prSet>
      <dgm:spPr/>
      <dgm:t>
        <a:bodyPr/>
        <a:lstStyle/>
        <a:p>
          <a:endParaRPr lang="da-DK"/>
        </a:p>
      </dgm:t>
    </dgm:pt>
    <dgm:pt modelId="{CEA95440-7FDD-6B49-9CFE-59670D6ABAE8}" type="pres">
      <dgm:prSet presAssocID="{C24B1576-8FD4-8E48-9294-7CA7CB46ACAE}" presName="singleCycle" presStyleCnt="0"/>
      <dgm:spPr/>
    </dgm:pt>
    <dgm:pt modelId="{16DE94F3-FB2D-1B4F-879C-5D4141F17770}" type="pres">
      <dgm:prSet presAssocID="{C24B1576-8FD4-8E48-9294-7CA7CB46ACAE}" presName="singleCenter" presStyleLbl="node1" presStyleIdx="0" presStyleCnt="4" custLinFactNeighborY="-1457">
        <dgm:presLayoutVars>
          <dgm:chMax val="7"/>
          <dgm:chPref val="7"/>
        </dgm:presLayoutVars>
      </dgm:prSet>
      <dgm:spPr/>
      <dgm:t>
        <a:bodyPr/>
        <a:lstStyle/>
        <a:p>
          <a:endParaRPr lang="da-DK"/>
        </a:p>
      </dgm:t>
    </dgm:pt>
    <dgm:pt modelId="{5161AFAC-D4B9-7040-B363-9C873BFD4406}" type="pres">
      <dgm:prSet presAssocID="{51CDFA37-062E-1549-946A-5F236E8E93AA}" presName="Name56" presStyleLbl="parChTrans1D2" presStyleIdx="0" presStyleCnt="3"/>
      <dgm:spPr/>
      <dgm:t>
        <a:bodyPr/>
        <a:lstStyle/>
        <a:p>
          <a:endParaRPr lang="da-DK"/>
        </a:p>
      </dgm:t>
    </dgm:pt>
    <dgm:pt modelId="{4CF751D2-20C0-9F42-8358-660B338C74B7}" type="pres">
      <dgm:prSet presAssocID="{E22BD1B0-6035-EA42-ADA8-5B771A643D20}" presName="text0" presStyleLbl="node1" presStyleIdx="1" presStyleCnt="4">
        <dgm:presLayoutVars>
          <dgm:bulletEnabled val="1"/>
        </dgm:presLayoutVars>
      </dgm:prSet>
      <dgm:spPr/>
      <dgm:t>
        <a:bodyPr/>
        <a:lstStyle/>
        <a:p>
          <a:endParaRPr lang="da-DK"/>
        </a:p>
      </dgm:t>
    </dgm:pt>
    <dgm:pt modelId="{471C0D00-93C2-8B48-8A5F-4B95A6AE0FD5}" type="pres">
      <dgm:prSet presAssocID="{5EDD22D1-6993-9045-B9A8-6428F479E879}" presName="Name56" presStyleLbl="parChTrans1D2" presStyleIdx="1" presStyleCnt="3"/>
      <dgm:spPr/>
      <dgm:t>
        <a:bodyPr/>
        <a:lstStyle/>
        <a:p>
          <a:endParaRPr lang="da-DK"/>
        </a:p>
      </dgm:t>
    </dgm:pt>
    <dgm:pt modelId="{7E4496F4-CD0E-C141-A89A-E74A563A14C2}" type="pres">
      <dgm:prSet presAssocID="{4E9A9BE9-317D-6F48-8631-5A640C459B23}" presName="text0" presStyleLbl="node1" presStyleIdx="2" presStyleCnt="4">
        <dgm:presLayoutVars>
          <dgm:bulletEnabled val="1"/>
        </dgm:presLayoutVars>
      </dgm:prSet>
      <dgm:spPr/>
      <dgm:t>
        <a:bodyPr/>
        <a:lstStyle/>
        <a:p>
          <a:endParaRPr lang="da-DK"/>
        </a:p>
      </dgm:t>
    </dgm:pt>
    <dgm:pt modelId="{766E35FA-23AD-9F43-8BE5-B896D6E7DE99}" type="pres">
      <dgm:prSet presAssocID="{D86473E9-19D2-8E43-972D-DE40EC62AB12}" presName="Name56" presStyleLbl="parChTrans1D2" presStyleIdx="2" presStyleCnt="3"/>
      <dgm:spPr/>
      <dgm:t>
        <a:bodyPr/>
        <a:lstStyle/>
        <a:p>
          <a:endParaRPr lang="da-DK"/>
        </a:p>
      </dgm:t>
    </dgm:pt>
    <dgm:pt modelId="{7157BD7E-4923-C741-9CED-5E593336BF5C}" type="pres">
      <dgm:prSet presAssocID="{36A78BE3-5BD8-4D4A-9E87-DCDB14B56108}" presName="text0" presStyleLbl="node1" presStyleIdx="3" presStyleCnt="4">
        <dgm:presLayoutVars>
          <dgm:bulletEnabled val="1"/>
        </dgm:presLayoutVars>
      </dgm:prSet>
      <dgm:spPr/>
      <dgm:t>
        <a:bodyPr/>
        <a:lstStyle/>
        <a:p>
          <a:endParaRPr lang="da-DK"/>
        </a:p>
      </dgm:t>
    </dgm:pt>
  </dgm:ptLst>
  <dgm:cxnLst>
    <dgm:cxn modelId="{1D33C2C9-ACCE-5845-861C-A390F35FE01E}" srcId="{C24B1576-8FD4-8E48-9294-7CA7CB46ACAE}" destId="{4E9A9BE9-317D-6F48-8631-5A640C459B23}" srcOrd="1" destOrd="0" parTransId="{5EDD22D1-6993-9045-B9A8-6428F479E879}" sibTransId="{6DDADAFB-7328-7747-8B9F-04C748E0686D}"/>
    <dgm:cxn modelId="{0F47C306-2435-450B-9BB9-DF68E88DB723}" type="presOf" srcId="{C24B1576-8FD4-8E48-9294-7CA7CB46ACAE}" destId="{16DE94F3-FB2D-1B4F-879C-5D4141F17770}" srcOrd="0" destOrd="0" presId="urn:microsoft.com/office/officeart/2008/layout/RadialCluster"/>
    <dgm:cxn modelId="{E9288C85-7027-46D3-92F7-451F6DCC7D3A}" type="presOf" srcId="{5EDD22D1-6993-9045-B9A8-6428F479E879}" destId="{471C0D00-93C2-8B48-8A5F-4B95A6AE0FD5}" srcOrd="0" destOrd="0" presId="urn:microsoft.com/office/officeart/2008/layout/RadialCluster"/>
    <dgm:cxn modelId="{CB8223F2-577E-49A7-9AE0-CEC2EF391DE2}" type="presOf" srcId="{4E9A9BE9-317D-6F48-8631-5A640C459B23}" destId="{7E4496F4-CD0E-C141-A89A-E74A563A14C2}" srcOrd="0" destOrd="0" presId="urn:microsoft.com/office/officeart/2008/layout/RadialCluster"/>
    <dgm:cxn modelId="{8E0F38C3-6589-E344-A35E-5E035DD9E5C9}" srcId="{2DCC3CAA-C57C-F046-A71D-D09C4D701F90}" destId="{C24B1576-8FD4-8E48-9294-7CA7CB46ACAE}" srcOrd="0" destOrd="0" parTransId="{16C8808A-15D6-A949-A737-ABF20525B045}" sibTransId="{056BE42C-5790-0549-987F-66663F3EF2D9}"/>
    <dgm:cxn modelId="{E6E0D122-E4B0-42CC-95FE-0D2A0A0C4EF6}" type="presOf" srcId="{E22BD1B0-6035-EA42-ADA8-5B771A643D20}" destId="{4CF751D2-20C0-9F42-8358-660B338C74B7}" srcOrd="0" destOrd="0" presId="urn:microsoft.com/office/officeart/2008/layout/RadialCluster"/>
    <dgm:cxn modelId="{E5A2B49C-E7F3-4157-A0B0-98C82B18C4DA}" type="presOf" srcId="{D86473E9-19D2-8E43-972D-DE40EC62AB12}" destId="{766E35FA-23AD-9F43-8BE5-B896D6E7DE99}" srcOrd="0" destOrd="0" presId="urn:microsoft.com/office/officeart/2008/layout/RadialCluster"/>
    <dgm:cxn modelId="{E57BC66E-86F9-3941-8B66-170F912C7C46}" srcId="{C24B1576-8FD4-8E48-9294-7CA7CB46ACAE}" destId="{36A78BE3-5BD8-4D4A-9E87-DCDB14B56108}" srcOrd="2" destOrd="0" parTransId="{D86473E9-19D2-8E43-972D-DE40EC62AB12}" sibTransId="{F65567FE-5DF7-1649-A8B4-797AAD885F4B}"/>
    <dgm:cxn modelId="{C39791B1-1BB2-4246-9403-09C863266F68}" srcId="{C24B1576-8FD4-8E48-9294-7CA7CB46ACAE}" destId="{E22BD1B0-6035-EA42-ADA8-5B771A643D20}" srcOrd="0" destOrd="0" parTransId="{51CDFA37-062E-1549-946A-5F236E8E93AA}" sibTransId="{0EA3A598-0C88-DD42-923D-271ABCFFFDC4}"/>
    <dgm:cxn modelId="{46C70C74-5DB0-4224-9EEB-551F82D1949B}" type="presOf" srcId="{36A78BE3-5BD8-4D4A-9E87-DCDB14B56108}" destId="{7157BD7E-4923-C741-9CED-5E593336BF5C}" srcOrd="0" destOrd="0" presId="urn:microsoft.com/office/officeart/2008/layout/RadialCluster"/>
    <dgm:cxn modelId="{19F2C20A-649D-4C43-BBA9-B3649FFF266B}" type="presOf" srcId="{2DCC3CAA-C57C-F046-A71D-D09C4D701F90}" destId="{2363E3B0-FE7F-3E47-B8E9-0356991B648B}" srcOrd="0" destOrd="0" presId="urn:microsoft.com/office/officeart/2008/layout/RadialCluster"/>
    <dgm:cxn modelId="{043F24CD-FDD3-47A6-9F74-65686A8D794A}" type="presOf" srcId="{51CDFA37-062E-1549-946A-5F236E8E93AA}" destId="{5161AFAC-D4B9-7040-B363-9C873BFD4406}" srcOrd="0" destOrd="0" presId="urn:microsoft.com/office/officeart/2008/layout/RadialCluster"/>
    <dgm:cxn modelId="{8D178E0E-0F39-40DE-BF32-0C075D269F1F}" type="presParOf" srcId="{2363E3B0-FE7F-3E47-B8E9-0356991B648B}" destId="{CEA95440-7FDD-6B49-9CFE-59670D6ABAE8}" srcOrd="0" destOrd="0" presId="urn:microsoft.com/office/officeart/2008/layout/RadialCluster"/>
    <dgm:cxn modelId="{A1661A90-8C56-4F6A-993C-2A6741087FBF}" type="presParOf" srcId="{CEA95440-7FDD-6B49-9CFE-59670D6ABAE8}" destId="{16DE94F3-FB2D-1B4F-879C-5D4141F17770}" srcOrd="0" destOrd="0" presId="urn:microsoft.com/office/officeart/2008/layout/RadialCluster"/>
    <dgm:cxn modelId="{A39DA12C-4430-495F-9433-A8AFF45B349A}" type="presParOf" srcId="{CEA95440-7FDD-6B49-9CFE-59670D6ABAE8}" destId="{5161AFAC-D4B9-7040-B363-9C873BFD4406}" srcOrd="1" destOrd="0" presId="urn:microsoft.com/office/officeart/2008/layout/RadialCluster"/>
    <dgm:cxn modelId="{F1F63473-10E8-4281-B272-8042C4F2463B}" type="presParOf" srcId="{CEA95440-7FDD-6B49-9CFE-59670D6ABAE8}" destId="{4CF751D2-20C0-9F42-8358-660B338C74B7}" srcOrd="2" destOrd="0" presId="urn:microsoft.com/office/officeart/2008/layout/RadialCluster"/>
    <dgm:cxn modelId="{84B421D5-43F6-4D49-8379-2876F27D8E81}" type="presParOf" srcId="{CEA95440-7FDD-6B49-9CFE-59670D6ABAE8}" destId="{471C0D00-93C2-8B48-8A5F-4B95A6AE0FD5}" srcOrd="3" destOrd="0" presId="urn:microsoft.com/office/officeart/2008/layout/RadialCluster"/>
    <dgm:cxn modelId="{698D6E99-C475-47F6-A1E1-B5B494361E11}" type="presParOf" srcId="{CEA95440-7FDD-6B49-9CFE-59670D6ABAE8}" destId="{7E4496F4-CD0E-C141-A89A-E74A563A14C2}" srcOrd="4" destOrd="0" presId="urn:microsoft.com/office/officeart/2008/layout/RadialCluster"/>
    <dgm:cxn modelId="{5EAC9444-5BD9-4FB8-983D-824DAECC832C}" type="presParOf" srcId="{CEA95440-7FDD-6B49-9CFE-59670D6ABAE8}" destId="{766E35FA-23AD-9F43-8BE5-B896D6E7DE99}" srcOrd="5" destOrd="0" presId="urn:microsoft.com/office/officeart/2008/layout/RadialCluster"/>
    <dgm:cxn modelId="{3E494681-A911-45BB-A95A-8357D1A874AF}" type="presParOf" srcId="{CEA95440-7FDD-6B49-9CFE-59670D6ABAE8}" destId="{7157BD7E-4923-C741-9CED-5E593336BF5C}" srcOrd="6" destOrd="0" presId="urn:microsoft.com/office/officeart/2008/layout/RadialCluster"/>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6DE94F3-FB2D-1B4F-879C-5D4141F17770}">
      <dsp:nvSpPr>
        <dsp:cNvPr id="0" name=""/>
        <dsp:cNvSpPr/>
      </dsp:nvSpPr>
      <dsp:spPr>
        <a:xfrm>
          <a:off x="3435905" y="2044842"/>
          <a:ext cx="1357788" cy="135778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da-DK" sz="2700" kern="1200" dirty="0" smtClean="0"/>
            <a:t>LÆRER</a:t>
          </a:r>
          <a:endParaRPr lang="da-DK" sz="2700" kern="1200" dirty="0"/>
        </a:p>
      </dsp:txBody>
      <dsp:txXfrm>
        <a:off x="3435905" y="2044842"/>
        <a:ext cx="1357788" cy="1357788"/>
      </dsp:txXfrm>
    </dsp:sp>
    <dsp:sp modelId="{5161AFAC-D4B9-7040-B363-9C873BFD4406}">
      <dsp:nvSpPr>
        <dsp:cNvPr id="0" name=""/>
        <dsp:cNvSpPr/>
      </dsp:nvSpPr>
      <dsp:spPr>
        <a:xfrm rot="16200000">
          <a:off x="3668979" y="1599021"/>
          <a:ext cx="891640" cy="0"/>
        </a:xfrm>
        <a:custGeom>
          <a:avLst/>
          <a:gdLst/>
          <a:ahLst/>
          <a:cxnLst/>
          <a:rect l="0" t="0" r="0" b="0"/>
          <a:pathLst>
            <a:path>
              <a:moveTo>
                <a:pt x="0" y="0"/>
              </a:moveTo>
              <a:lnTo>
                <a:pt x="891640"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CF751D2-20C0-9F42-8358-660B338C74B7}">
      <dsp:nvSpPr>
        <dsp:cNvPr id="0" name=""/>
        <dsp:cNvSpPr/>
      </dsp:nvSpPr>
      <dsp:spPr>
        <a:xfrm>
          <a:off x="3659940" y="243482"/>
          <a:ext cx="909718" cy="90971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r>
            <a:rPr lang="da-DK" sz="1100" kern="1200" dirty="0" smtClean="0"/>
            <a:t>FAGGRUPPE</a:t>
          </a:r>
          <a:endParaRPr lang="da-DK" sz="1100" kern="1200" dirty="0"/>
        </a:p>
      </dsp:txBody>
      <dsp:txXfrm>
        <a:off x="3659940" y="243482"/>
        <a:ext cx="909718" cy="909718"/>
      </dsp:txXfrm>
    </dsp:sp>
    <dsp:sp modelId="{471C0D00-93C2-8B48-8A5F-4B95A6AE0FD5}">
      <dsp:nvSpPr>
        <dsp:cNvPr id="0" name=""/>
        <dsp:cNvSpPr/>
      </dsp:nvSpPr>
      <dsp:spPr>
        <a:xfrm rot="1885491">
          <a:off x="4735859" y="3344121"/>
          <a:ext cx="788605" cy="0"/>
        </a:xfrm>
        <a:custGeom>
          <a:avLst/>
          <a:gdLst/>
          <a:ahLst/>
          <a:cxnLst/>
          <a:rect l="0" t="0" r="0" b="0"/>
          <a:pathLst>
            <a:path>
              <a:moveTo>
                <a:pt x="0" y="0"/>
              </a:moveTo>
              <a:lnTo>
                <a:pt x="788605"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E4496F4-CD0E-C141-A89A-E74A563A14C2}">
      <dsp:nvSpPr>
        <dsp:cNvPr id="0" name=""/>
        <dsp:cNvSpPr/>
      </dsp:nvSpPr>
      <dsp:spPr>
        <a:xfrm>
          <a:off x="5466630" y="3372761"/>
          <a:ext cx="909718" cy="90971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da-DK" sz="2000" kern="1200" dirty="0" smtClean="0"/>
            <a:t>SKOLE</a:t>
          </a:r>
          <a:endParaRPr lang="da-DK" sz="2000" kern="1200" dirty="0"/>
        </a:p>
      </dsp:txBody>
      <dsp:txXfrm>
        <a:off x="5466630" y="3372761"/>
        <a:ext cx="909718" cy="909718"/>
      </dsp:txXfrm>
    </dsp:sp>
    <dsp:sp modelId="{766E35FA-23AD-9F43-8BE5-B896D6E7DE99}">
      <dsp:nvSpPr>
        <dsp:cNvPr id="0" name=""/>
        <dsp:cNvSpPr/>
      </dsp:nvSpPr>
      <dsp:spPr>
        <a:xfrm rot="8914509">
          <a:off x="2705134" y="3344121"/>
          <a:ext cx="788605" cy="0"/>
        </a:xfrm>
        <a:custGeom>
          <a:avLst/>
          <a:gdLst/>
          <a:ahLst/>
          <a:cxnLst/>
          <a:rect l="0" t="0" r="0" b="0"/>
          <a:pathLst>
            <a:path>
              <a:moveTo>
                <a:pt x="0" y="0"/>
              </a:moveTo>
              <a:lnTo>
                <a:pt x="788605"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157BD7E-4923-C741-9CED-5E593336BF5C}">
      <dsp:nvSpPr>
        <dsp:cNvPr id="0" name=""/>
        <dsp:cNvSpPr/>
      </dsp:nvSpPr>
      <dsp:spPr>
        <a:xfrm>
          <a:off x="1853250" y="3372761"/>
          <a:ext cx="909718" cy="90971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da-DK" sz="1700" kern="1200" dirty="0" smtClean="0"/>
            <a:t>ELEVER</a:t>
          </a:r>
          <a:endParaRPr lang="da-DK" sz="1700" kern="1200" dirty="0"/>
        </a:p>
      </dsp:txBody>
      <dsp:txXfrm>
        <a:off x="1853250" y="3372761"/>
        <a:ext cx="909718" cy="909718"/>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DFDE38-2CED-466D-9711-B7093EA0316A}" type="datetimeFigureOut">
              <a:rPr lang="da-DK" smtClean="0"/>
              <a:pPr/>
              <a:t>26-03-2012</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47B3A2-838F-4921-BCBC-79E3ABC4B689}" type="slidenum">
              <a:rPr lang="da-DK" smtClean="0"/>
              <a:pPr/>
              <a:t>‹nr.›</a:t>
            </a:fld>
            <a:endParaRPr lang="da-DK"/>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smtClean="0"/>
              <a:t>How are students’ mathematical writing competencies and identities as writers of mathematics formed through social practices, such as teaching, assessment, relationships and settings?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TEXT</a:t>
            </a:r>
            <a:endParaRPr lang="da-DK"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What can specific text features tell us about the assumptions, beliefs and identities of those who wrote them and the context in which the text is used and produced?</a:t>
            </a:r>
            <a:endParaRPr lang="da-DK"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da-DK"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WRITER</a:t>
            </a:r>
            <a:endParaRPr lang="da-DK"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What strategies does this group of students employ in accomplishing a given writing task?</a:t>
            </a:r>
            <a:endParaRPr lang="da-DK"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How do they interpret prompts, plans, drafts, make use of sources and/or other persons when they write?</a:t>
            </a:r>
            <a:endParaRPr lang="da-DK"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What is the nature and effect of teachers feedback?</a:t>
            </a:r>
            <a:endParaRPr lang="da-DK"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How are the texts produced and used in the given social contexts?</a:t>
            </a:r>
            <a:endParaRPr lang="da-DK"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How is writing connected to other events and goals in the writers domain of activity?</a:t>
            </a:r>
            <a:endParaRPr lang="da-DK"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What are the writers attitude towards writing and what role does it play in their lives?</a:t>
            </a:r>
            <a:endParaRPr lang="da-DK"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How do writers express their identity and group membership in different social contexts?</a:t>
            </a:r>
            <a:endParaRPr lang="da-DK"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How do writers feel about the institutional genres en which they participate?</a:t>
            </a:r>
            <a:endParaRPr lang="da-DK"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Which writing practices are privileged, and which ones less so, on the different contexts? And does this seem to be the case?</a:t>
            </a:r>
            <a:endParaRPr lang="da-DK" sz="1200" kern="1200" dirty="0" smtClean="0">
              <a:solidFill>
                <a:schemeClr val="tx1"/>
              </a:solidFill>
              <a:latin typeface="+mn-lt"/>
              <a:ea typeface="+mn-ea"/>
              <a:cs typeface="+mn-cs"/>
            </a:endParaRPr>
          </a:p>
          <a:p>
            <a:endParaRPr lang="da-DK" dirty="0"/>
          </a:p>
        </p:txBody>
      </p:sp>
      <p:sp>
        <p:nvSpPr>
          <p:cNvPr id="4" name="Pladsholder til diasnummer 3"/>
          <p:cNvSpPr>
            <a:spLocks noGrp="1"/>
          </p:cNvSpPr>
          <p:nvPr>
            <p:ph type="sldNum" sz="quarter" idx="10"/>
          </p:nvPr>
        </p:nvSpPr>
        <p:spPr/>
        <p:txBody>
          <a:bodyPr/>
          <a:lstStyle/>
          <a:p>
            <a:fld id="{8847B3A2-838F-4921-BCBC-79E3ABC4B689}" type="slidenum">
              <a:rPr lang="da-DK" smtClean="0"/>
              <a:pPr/>
              <a:t>3</a:t>
            </a:fld>
            <a:endParaRPr lang="da-D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Writing is an act of identity in which people align themselves with socio-culturally shaped possibilities for self-hood, playing their part in reproducing or challenging dominant practices and discourses, and the values, beliefs and interests which they embody.  </a:t>
            </a:r>
            <a:r>
              <a:rPr lang="da-DK" i="1" dirty="0" smtClean="0"/>
              <a:t>(32)</a:t>
            </a:r>
          </a:p>
          <a:p>
            <a:endParaRPr lang="da-DK" dirty="0" smtClean="0"/>
          </a:p>
          <a:p>
            <a:endParaRPr lang="da-DK" dirty="0" smtClean="0"/>
          </a:p>
          <a:p>
            <a:r>
              <a:rPr lang="da-DK" sz="1200" kern="1200" dirty="0" smtClean="0">
                <a:solidFill>
                  <a:schemeClr val="tx1"/>
                </a:solidFill>
                <a:latin typeface="+mn-lt"/>
                <a:ea typeface="+mn-ea"/>
                <a:cs typeface="+mn-cs"/>
              </a:rPr>
              <a:t>De er hentet hos Ivanič (1998) der ser dem som måder at realisere identitet på hos en skriver af en konkret tekst. Det diskursive selv (</a:t>
            </a:r>
            <a:r>
              <a:rPr lang="da-DK" sz="1200" kern="1200" dirty="0" err="1" smtClean="0">
                <a:solidFill>
                  <a:schemeClr val="tx1"/>
                </a:solidFill>
                <a:latin typeface="+mn-lt"/>
                <a:ea typeface="+mn-ea"/>
                <a:cs typeface="+mn-cs"/>
              </a:rPr>
              <a:t>discoursal</a:t>
            </a:r>
            <a:r>
              <a:rPr lang="da-DK" sz="1200" kern="1200" dirty="0" smtClean="0">
                <a:solidFill>
                  <a:schemeClr val="tx1"/>
                </a:solidFill>
                <a:latin typeface="+mn-lt"/>
                <a:ea typeface="+mn-ea"/>
                <a:cs typeface="+mn-cs"/>
              </a:rPr>
              <a:t> </a:t>
            </a:r>
            <a:r>
              <a:rPr lang="da-DK" sz="1200" kern="1200" dirty="0" err="1" smtClean="0">
                <a:solidFill>
                  <a:schemeClr val="tx1"/>
                </a:solidFill>
                <a:latin typeface="+mn-lt"/>
                <a:ea typeface="+mn-ea"/>
                <a:cs typeface="+mn-cs"/>
              </a:rPr>
              <a:t>self</a:t>
            </a:r>
            <a:r>
              <a:rPr lang="da-DK" sz="1200" kern="1200" dirty="0" smtClean="0">
                <a:solidFill>
                  <a:schemeClr val="tx1"/>
                </a:solidFill>
                <a:latin typeface="+mn-lt"/>
                <a:ea typeface="+mn-ea"/>
                <a:cs typeface="+mn-cs"/>
              </a:rPr>
              <a:t>) er det indtryk som skriveren giver af sig selv i teksten. Det drejer sig om skriverens ’stemme’ i betydningen hvordan han/hun gerne vil lyde. Undersøgelse af det diskursive selv involverer sproglige og </a:t>
            </a:r>
            <a:r>
              <a:rPr lang="da-DK" sz="1200" kern="1200" dirty="0" err="1" smtClean="0">
                <a:solidFill>
                  <a:schemeClr val="tx1"/>
                </a:solidFill>
                <a:latin typeface="+mn-lt"/>
                <a:ea typeface="+mn-ea"/>
                <a:cs typeface="+mn-cs"/>
              </a:rPr>
              <a:t>intertekstuelle</a:t>
            </a:r>
            <a:r>
              <a:rPr lang="da-DK" sz="1200" kern="1200" dirty="0" smtClean="0">
                <a:solidFill>
                  <a:schemeClr val="tx1"/>
                </a:solidFill>
                <a:latin typeface="+mn-lt"/>
                <a:ea typeface="+mn-ea"/>
                <a:cs typeface="+mn-cs"/>
              </a:rPr>
              <a:t> analyser, set i forhold til de muligheder for </a:t>
            </a:r>
            <a:r>
              <a:rPr lang="da-DK" sz="1200" kern="1200" dirty="0" err="1" smtClean="0">
                <a:solidFill>
                  <a:schemeClr val="tx1"/>
                </a:solidFill>
                <a:latin typeface="+mn-lt"/>
                <a:ea typeface="+mn-ea"/>
                <a:cs typeface="+mn-cs"/>
              </a:rPr>
              <a:t>selvhed</a:t>
            </a:r>
            <a:r>
              <a:rPr lang="da-DK" sz="1200" kern="1200" dirty="0" smtClean="0">
                <a:solidFill>
                  <a:schemeClr val="tx1"/>
                </a:solidFill>
                <a:latin typeface="+mn-lt"/>
                <a:ea typeface="+mn-ea"/>
                <a:cs typeface="+mn-cs"/>
              </a:rPr>
              <a:t> der stilles til rådighed i den sociale kontekst. </a:t>
            </a:r>
            <a:r>
              <a:rPr lang="da-DK" sz="1200" kern="1200" dirty="0" err="1" smtClean="0">
                <a:solidFill>
                  <a:schemeClr val="tx1"/>
                </a:solidFill>
                <a:latin typeface="+mn-lt"/>
                <a:ea typeface="+mn-ea"/>
                <a:cs typeface="+mn-cs"/>
              </a:rPr>
              <a:t>Forfatterselvet</a:t>
            </a:r>
            <a:r>
              <a:rPr lang="da-DK" sz="1200" kern="1200" dirty="0" smtClean="0">
                <a:solidFill>
                  <a:schemeClr val="tx1"/>
                </a:solidFill>
                <a:latin typeface="+mn-lt"/>
                <a:ea typeface="+mn-ea"/>
                <a:cs typeface="+mn-cs"/>
              </a:rPr>
              <a:t> (</a:t>
            </a:r>
            <a:r>
              <a:rPr lang="da-DK" sz="1200" kern="1200" dirty="0" err="1" smtClean="0">
                <a:solidFill>
                  <a:schemeClr val="tx1"/>
                </a:solidFill>
                <a:latin typeface="+mn-lt"/>
                <a:ea typeface="+mn-ea"/>
                <a:cs typeface="+mn-cs"/>
              </a:rPr>
              <a:t>self</a:t>
            </a:r>
            <a:r>
              <a:rPr lang="da-DK" sz="1200" kern="1200" dirty="0" smtClean="0">
                <a:solidFill>
                  <a:schemeClr val="tx1"/>
                </a:solidFill>
                <a:latin typeface="+mn-lt"/>
                <a:ea typeface="+mn-ea"/>
                <a:cs typeface="+mn-cs"/>
              </a:rPr>
              <a:t> as </a:t>
            </a:r>
            <a:r>
              <a:rPr lang="da-DK" sz="1200" kern="1200" dirty="0" err="1" smtClean="0">
                <a:solidFill>
                  <a:schemeClr val="tx1"/>
                </a:solidFill>
                <a:latin typeface="+mn-lt"/>
                <a:ea typeface="+mn-ea"/>
                <a:cs typeface="+mn-cs"/>
              </a:rPr>
              <a:t>author</a:t>
            </a:r>
            <a:r>
              <a:rPr lang="da-DK" sz="1200" kern="1200" dirty="0" smtClean="0">
                <a:solidFill>
                  <a:schemeClr val="tx1"/>
                </a:solidFill>
                <a:latin typeface="+mn-lt"/>
                <a:ea typeface="+mn-ea"/>
                <a:cs typeface="+mn-cs"/>
              </a:rPr>
              <a:t>) viser sig i den grad af autoritet som skriveren positionerer sig med som forfatter. Tildeler skriveren sig selv eller andre autoritet som kilde til tekstens indhold? Det drejer sig om skriverens ’stemme’ i betydningen position, synspunkter og holdninger. Også </a:t>
            </a:r>
            <a:r>
              <a:rPr lang="da-DK" sz="1200" kern="1200" dirty="0" err="1" smtClean="0">
                <a:solidFill>
                  <a:schemeClr val="tx1"/>
                </a:solidFill>
                <a:latin typeface="+mn-lt"/>
                <a:ea typeface="+mn-ea"/>
                <a:cs typeface="+mn-cs"/>
              </a:rPr>
              <a:t>forfatterselvet</a:t>
            </a:r>
            <a:r>
              <a:rPr lang="da-DK" sz="1200" kern="1200" dirty="0" smtClean="0">
                <a:solidFill>
                  <a:schemeClr val="tx1"/>
                </a:solidFill>
                <a:latin typeface="+mn-lt"/>
                <a:ea typeface="+mn-ea"/>
                <a:cs typeface="+mn-cs"/>
              </a:rPr>
              <a:t> studeres igennem tekstanalyse. Det selvbiografiske selv (</a:t>
            </a:r>
            <a:r>
              <a:rPr lang="da-DK" sz="1200" kern="1200" dirty="0" err="1" smtClean="0">
                <a:solidFill>
                  <a:schemeClr val="tx1"/>
                </a:solidFill>
                <a:latin typeface="+mn-lt"/>
                <a:ea typeface="+mn-ea"/>
                <a:cs typeface="+mn-cs"/>
              </a:rPr>
              <a:t>autobiographical</a:t>
            </a:r>
            <a:r>
              <a:rPr lang="da-DK" sz="1200" kern="1200" dirty="0" smtClean="0">
                <a:solidFill>
                  <a:schemeClr val="tx1"/>
                </a:solidFill>
                <a:latin typeface="+mn-lt"/>
                <a:ea typeface="+mn-ea"/>
                <a:cs typeface="+mn-cs"/>
              </a:rPr>
              <a:t> </a:t>
            </a:r>
            <a:r>
              <a:rPr lang="da-DK" sz="1200" kern="1200" dirty="0" err="1" smtClean="0">
                <a:solidFill>
                  <a:schemeClr val="tx1"/>
                </a:solidFill>
                <a:latin typeface="+mn-lt"/>
                <a:ea typeface="+mn-ea"/>
                <a:cs typeface="+mn-cs"/>
              </a:rPr>
              <a:t>self</a:t>
            </a:r>
            <a:r>
              <a:rPr lang="da-DK" sz="1200" kern="1200" dirty="0" smtClean="0">
                <a:solidFill>
                  <a:schemeClr val="tx1"/>
                </a:solidFill>
                <a:latin typeface="+mn-lt"/>
                <a:ea typeface="+mn-ea"/>
                <a:cs typeface="+mn-cs"/>
              </a:rPr>
              <a:t>) er den identitet som en skriver bringer med sig til enhver skriveaktivitet, og som er formet af dennes tidligere sociale og diskursive historie. Ivanič ser ikke det selvbiografiske selv som en fikseret essens, men som noget der er under konstant udvikling og forandring. Det er det selv der producerer et selvportræt snarere end det selv som portrætteres. Når man vil studere det selvbiografiske selv hos en skriver, må man i høj grad støtte sig til den form for </a:t>
            </a:r>
            <a:r>
              <a:rPr lang="da-DK" sz="1200" kern="1200" dirty="0" err="1" smtClean="0">
                <a:solidFill>
                  <a:schemeClr val="tx1"/>
                </a:solidFill>
                <a:latin typeface="+mn-lt"/>
                <a:ea typeface="+mn-ea"/>
                <a:cs typeface="+mn-cs"/>
              </a:rPr>
              <a:t>livshistorisk</a:t>
            </a:r>
            <a:r>
              <a:rPr lang="da-DK" sz="1200" kern="1200" dirty="0" smtClean="0">
                <a:solidFill>
                  <a:schemeClr val="tx1"/>
                </a:solidFill>
                <a:latin typeface="+mn-lt"/>
                <a:ea typeface="+mn-ea"/>
                <a:cs typeface="+mn-cs"/>
              </a:rPr>
              <a:t> viden som man kan skaffe sig gennem fx interview (</a:t>
            </a:r>
            <a:r>
              <a:rPr lang="da-DK" sz="1200" kern="1200" dirty="0" err="1" smtClean="0">
                <a:solidFill>
                  <a:schemeClr val="tx1"/>
                </a:solidFill>
                <a:latin typeface="+mn-lt"/>
                <a:ea typeface="+mn-ea"/>
                <a:cs typeface="+mn-cs"/>
              </a:rPr>
              <a:t>op.cit</a:t>
            </a:r>
            <a:r>
              <a:rPr lang="da-DK" sz="1200" kern="1200" dirty="0" smtClean="0">
                <a:solidFill>
                  <a:schemeClr val="tx1"/>
                </a:solidFill>
                <a:latin typeface="+mn-lt"/>
                <a:ea typeface="+mn-ea"/>
                <a:cs typeface="+mn-cs"/>
              </a:rPr>
              <a:t>: 24ff.).</a:t>
            </a:r>
          </a:p>
          <a:p>
            <a:endParaRPr lang="da-DK" sz="1200" kern="1200" dirty="0" smtClean="0">
              <a:solidFill>
                <a:schemeClr val="tx1"/>
              </a:solidFill>
              <a:latin typeface="+mn-lt"/>
              <a:ea typeface="+mn-ea"/>
              <a:cs typeface="+mn-cs"/>
            </a:endParaRPr>
          </a:p>
          <a:p>
            <a:r>
              <a:rPr lang="da-DK" sz="1200" kern="1200" dirty="0" err="1" smtClean="0">
                <a:solidFill>
                  <a:schemeClr val="tx1"/>
                </a:solidFill>
                <a:latin typeface="+mn-lt"/>
                <a:ea typeface="+mn-ea"/>
                <a:cs typeface="+mn-cs"/>
              </a:rPr>
              <a:t>Endorse</a:t>
            </a:r>
            <a:r>
              <a:rPr lang="da-DK" sz="1200" kern="1200" dirty="0" smtClean="0">
                <a:solidFill>
                  <a:schemeClr val="tx1"/>
                </a:solidFill>
                <a:latin typeface="+mn-lt"/>
                <a:ea typeface="+mn-ea"/>
                <a:cs typeface="+mn-cs"/>
              </a:rPr>
              <a:t> – give sin opbakning til / </a:t>
            </a:r>
            <a:r>
              <a:rPr lang="da-DK" sz="1200" kern="1200" dirty="0" err="1" smtClean="0">
                <a:solidFill>
                  <a:schemeClr val="tx1"/>
                </a:solidFill>
                <a:latin typeface="+mn-lt"/>
                <a:ea typeface="+mn-ea"/>
                <a:cs typeface="+mn-cs"/>
              </a:rPr>
              <a:t>tilslutttede</a:t>
            </a:r>
            <a:r>
              <a:rPr lang="da-DK" sz="1200" kern="1200" baseline="0" dirty="0" smtClean="0">
                <a:solidFill>
                  <a:schemeClr val="tx1"/>
                </a:solidFill>
                <a:latin typeface="+mn-lt"/>
                <a:ea typeface="+mn-ea"/>
                <a:cs typeface="+mn-cs"/>
              </a:rPr>
              <a:t> / godkendte</a:t>
            </a:r>
            <a:endParaRPr lang="da-DK" sz="1200" kern="1200" dirty="0" smtClean="0">
              <a:solidFill>
                <a:schemeClr val="tx1"/>
              </a:solidFill>
              <a:latin typeface="+mn-lt"/>
              <a:ea typeface="+mn-ea"/>
              <a:cs typeface="+mn-cs"/>
            </a:endParaRPr>
          </a:p>
          <a:p>
            <a:endParaRPr lang="da-DK" sz="1200" kern="1200" dirty="0" smtClean="0">
              <a:solidFill>
                <a:schemeClr val="tx1"/>
              </a:solidFill>
              <a:latin typeface="+mn-lt"/>
              <a:ea typeface="+mn-ea"/>
              <a:cs typeface="+mn-cs"/>
            </a:endParaRPr>
          </a:p>
          <a:p>
            <a:r>
              <a:rPr lang="da-DK" sz="1200" kern="1200" dirty="0" smtClean="0">
                <a:solidFill>
                  <a:schemeClr val="tx1"/>
                </a:solidFill>
                <a:latin typeface="+mn-lt"/>
                <a:ea typeface="+mn-ea"/>
                <a:cs typeface="+mn-cs"/>
              </a:rPr>
              <a:t>Gennem de tre analyseperspektiver sigter vi således på at få øje på bestemte identitetsaspekter i elevteksten set i forhold til de muligheder for </a:t>
            </a:r>
            <a:r>
              <a:rPr lang="da-DK" sz="1200" kern="1200" dirty="0" err="1" smtClean="0">
                <a:solidFill>
                  <a:schemeClr val="tx1"/>
                </a:solidFill>
                <a:latin typeface="+mn-lt"/>
                <a:ea typeface="+mn-ea"/>
                <a:cs typeface="+mn-cs"/>
              </a:rPr>
              <a:t>selvhed</a:t>
            </a:r>
            <a:r>
              <a:rPr lang="da-DK" sz="1200" kern="1200" dirty="0" smtClean="0">
                <a:solidFill>
                  <a:schemeClr val="tx1"/>
                </a:solidFill>
                <a:latin typeface="+mn-lt"/>
                <a:ea typeface="+mn-ea"/>
                <a:cs typeface="+mn-cs"/>
              </a:rPr>
              <a:t> som er til rådighed i den sociale og diskursive kontekst. </a:t>
            </a:r>
          </a:p>
          <a:p>
            <a:r>
              <a:rPr lang="en-US" sz="1200" kern="1200" baseline="0" dirty="0" smtClean="0">
                <a:solidFill>
                  <a:schemeClr val="tx1"/>
                </a:solidFill>
                <a:latin typeface="+mn-lt"/>
                <a:ea typeface="+mn-ea"/>
                <a:cs typeface="+mn-cs"/>
              </a:rPr>
              <a:t>Competence, as we use the term, refers generally to what students need to know or do in</a:t>
            </a:r>
          </a:p>
          <a:p>
            <a:r>
              <a:rPr lang="en-US" sz="1200" kern="1200" baseline="0" dirty="0" smtClean="0">
                <a:solidFill>
                  <a:schemeClr val="tx1"/>
                </a:solidFill>
                <a:latin typeface="+mn-lt"/>
                <a:ea typeface="+mn-ea"/>
                <a:cs typeface="+mn-cs"/>
              </a:rPr>
              <a:t>order to be considered successful by the teacher and other students in the classroom. This is</a:t>
            </a:r>
          </a:p>
          <a:p>
            <a:r>
              <a:rPr lang="en-US" sz="1200" kern="1200" baseline="0" dirty="0" smtClean="0">
                <a:solidFill>
                  <a:schemeClr val="tx1"/>
                </a:solidFill>
                <a:latin typeface="+mn-lt"/>
                <a:ea typeface="+mn-ea"/>
                <a:cs typeface="+mn-cs"/>
              </a:rPr>
              <a:t>related to the notion of normative identity, as discussed by Cobb, </a:t>
            </a:r>
            <a:r>
              <a:rPr lang="en-US" sz="1200" kern="1200" baseline="0" dirty="0" err="1" smtClean="0">
                <a:solidFill>
                  <a:schemeClr val="tx1"/>
                </a:solidFill>
                <a:latin typeface="+mn-lt"/>
                <a:ea typeface="+mn-ea"/>
                <a:cs typeface="+mn-cs"/>
              </a:rPr>
              <a:t>Gresalfi</a:t>
            </a:r>
            <a:r>
              <a:rPr lang="en-US" sz="1200" kern="1200" baseline="0" dirty="0" smtClean="0">
                <a:solidFill>
                  <a:schemeClr val="tx1"/>
                </a:solidFill>
                <a:latin typeface="+mn-lt"/>
                <a:ea typeface="+mn-ea"/>
                <a:cs typeface="+mn-cs"/>
              </a:rPr>
              <a:t> and Hodge</a:t>
            </a:r>
          </a:p>
          <a:p>
            <a:r>
              <a:rPr lang="da-DK" sz="1200" kern="1200" baseline="0" dirty="0" smtClean="0">
                <a:solidFill>
                  <a:schemeClr val="tx1"/>
                </a:solidFill>
                <a:latin typeface="+mn-lt"/>
                <a:ea typeface="+mn-ea"/>
                <a:cs typeface="+mn-cs"/>
              </a:rPr>
              <a:t>50 M. </a:t>
            </a:r>
            <a:r>
              <a:rPr lang="da-DK" sz="1200" kern="1200" baseline="0" dirty="0" err="1" smtClean="0">
                <a:solidFill>
                  <a:schemeClr val="tx1"/>
                </a:solidFill>
                <a:latin typeface="+mn-lt"/>
                <a:ea typeface="+mn-ea"/>
                <a:cs typeface="+mn-cs"/>
              </a:rPr>
              <a:t>Gresalfi</a:t>
            </a:r>
            <a:r>
              <a:rPr lang="da-DK" sz="1200" kern="1200" baseline="0" dirty="0" smtClean="0">
                <a:solidFill>
                  <a:schemeClr val="tx1"/>
                </a:solidFill>
                <a:latin typeface="+mn-lt"/>
                <a:ea typeface="+mn-ea"/>
                <a:cs typeface="+mn-cs"/>
              </a:rPr>
              <a:t> et al.</a:t>
            </a:r>
          </a:p>
          <a:p>
            <a:r>
              <a:rPr lang="en-US" sz="1200" kern="1200" baseline="0" dirty="0" smtClean="0">
                <a:solidFill>
                  <a:schemeClr val="tx1"/>
                </a:solidFill>
                <a:latin typeface="+mn-lt"/>
                <a:ea typeface="+mn-ea"/>
                <a:cs typeface="+mn-cs"/>
              </a:rPr>
              <a:t>(2008). Both terms refer to the system of expectations that is established around accepted</a:t>
            </a:r>
          </a:p>
          <a:p>
            <a:r>
              <a:rPr lang="en-US" sz="1200" kern="1200" baseline="0" dirty="0" smtClean="0">
                <a:solidFill>
                  <a:schemeClr val="tx1"/>
                </a:solidFill>
                <a:latin typeface="+mn-lt"/>
                <a:ea typeface="+mn-ea"/>
                <a:cs typeface="+mn-cs"/>
              </a:rPr>
              <a:t>mathematical practice. In this paper we focus on competence in an effort to highlight not</a:t>
            </a:r>
          </a:p>
          <a:p>
            <a:r>
              <a:rPr lang="en-US" sz="1200" kern="1200" baseline="0" dirty="0" smtClean="0">
                <a:solidFill>
                  <a:schemeClr val="tx1"/>
                </a:solidFill>
                <a:latin typeface="+mn-lt"/>
                <a:ea typeface="+mn-ea"/>
                <a:cs typeface="+mn-cs"/>
              </a:rPr>
              <a:t>just the kinds of practices that are considered normative (accepted aspects of collective</a:t>
            </a:r>
          </a:p>
          <a:p>
            <a:r>
              <a:rPr lang="en-US" sz="1200" kern="1200" baseline="0" dirty="0" smtClean="0">
                <a:solidFill>
                  <a:schemeClr val="tx1"/>
                </a:solidFill>
                <a:latin typeface="+mn-lt"/>
                <a:ea typeface="+mn-ea"/>
                <a:cs typeface="+mn-cs"/>
              </a:rPr>
              <a:t>activity), but those activities that are specifically associated with designations of success. In</a:t>
            </a:r>
          </a:p>
          <a:p>
            <a:r>
              <a:rPr lang="en-US" sz="1200" kern="1200" baseline="0" dirty="0" smtClean="0">
                <a:solidFill>
                  <a:schemeClr val="tx1"/>
                </a:solidFill>
                <a:latin typeface="+mn-lt"/>
                <a:ea typeface="+mn-ea"/>
                <a:cs typeface="+mn-cs"/>
              </a:rPr>
              <a:t>examining classroom systems at this level, we seek to demonstrate a method for better</a:t>
            </a:r>
          </a:p>
          <a:p>
            <a:r>
              <a:rPr lang="en-US" sz="1200" kern="1200" baseline="0" dirty="0" smtClean="0">
                <a:solidFill>
                  <a:schemeClr val="tx1"/>
                </a:solidFill>
                <a:latin typeface="+mn-lt"/>
                <a:ea typeface="+mn-ea"/>
                <a:cs typeface="+mn-cs"/>
              </a:rPr>
              <a:t>understanding the mechanisms underlying the ways that normative constructions of</a:t>
            </a:r>
          </a:p>
          <a:p>
            <a:r>
              <a:rPr lang="en-US" sz="1200" kern="1200" baseline="0" dirty="0" smtClean="0">
                <a:solidFill>
                  <a:schemeClr val="tx1"/>
                </a:solidFill>
                <a:latin typeface="+mn-lt"/>
                <a:ea typeface="+mn-ea"/>
                <a:cs typeface="+mn-cs"/>
              </a:rPr>
              <a:t>competence, or normative identities more broadly, become established.</a:t>
            </a:r>
          </a:p>
          <a:p>
            <a:r>
              <a:rPr lang="en-US" sz="1200" kern="1200" baseline="0" dirty="0" smtClean="0">
                <a:solidFill>
                  <a:schemeClr val="tx1"/>
                </a:solidFill>
                <a:latin typeface="+mn-lt"/>
                <a:ea typeface="+mn-ea"/>
                <a:cs typeface="+mn-cs"/>
              </a:rPr>
              <a:t>One version of competence involves what students need to know or do</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da-DK" i="1" dirty="0" smtClean="0">
                <a:ea typeface="ＭＳ Ｐゴシック" pitchFamily="34" charset="-128"/>
              </a:rPr>
              <a:t>Det autobiografiske selv</a:t>
            </a:r>
            <a:r>
              <a:rPr lang="da-DK" dirty="0" smtClean="0">
                <a:ea typeface="ＭＳ Ｐゴシック" pitchFamily="34" charset="-128"/>
              </a:rPr>
              <a:t> omhandler den bagage/selvforståelse eleven har med sig fra sit liv</a:t>
            </a:r>
          </a:p>
          <a:p>
            <a:r>
              <a:rPr lang="da-DK" i="1" dirty="0" smtClean="0">
                <a:ea typeface="ＭＳ Ｐゴシック" pitchFamily="34" charset="-128"/>
              </a:rPr>
              <a:t>Det diskursive selv</a:t>
            </a:r>
            <a:r>
              <a:rPr lang="da-DK" dirty="0" smtClean="0">
                <a:ea typeface="ＭＳ Ｐゴシック" pitchFamily="34" charset="-128"/>
              </a:rPr>
              <a:t> er det selv skriveren konstruerer i selve skrivehandlingen</a:t>
            </a:r>
          </a:p>
          <a:p>
            <a:r>
              <a:rPr lang="da-DK" i="1" dirty="0" err="1" smtClean="0">
                <a:ea typeface="ＭＳ Ｐゴシック" pitchFamily="34" charset="-128"/>
              </a:rPr>
              <a:t>Forfatterselvet</a:t>
            </a:r>
            <a:r>
              <a:rPr lang="da-DK" dirty="0" smtClean="0">
                <a:ea typeface="ＭＳ Ｐゴシック" pitchFamily="34" charset="-128"/>
              </a:rPr>
              <a:t> handler om den autoritet eleven tiltager sig eller fralægger sig i en tekst</a:t>
            </a:r>
          </a:p>
          <a:p>
            <a:endParaRPr lang="da-DK" dirty="0"/>
          </a:p>
        </p:txBody>
      </p:sp>
      <p:sp>
        <p:nvSpPr>
          <p:cNvPr id="4" name="Pladsholder til diasnummer 3"/>
          <p:cNvSpPr>
            <a:spLocks noGrp="1"/>
          </p:cNvSpPr>
          <p:nvPr>
            <p:ph type="sldNum" sz="quarter" idx="10"/>
          </p:nvPr>
        </p:nvSpPr>
        <p:spPr/>
        <p:txBody>
          <a:bodyPr/>
          <a:lstStyle/>
          <a:p>
            <a:fld id="{5B1AE5BF-D361-435E-8A05-078B0D2C74FA}" type="slidenum">
              <a:rPr lang="da-DK" smtClean="0"/>
              <a:pPr/>
              <a:t>4</a:t>
            </a:fld>
            <a:endParaRPr lang="da-D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latin typeface="Gill Sans" pitchFamily="-106" charset="0"/>
                <a:ea typeface="ＭＳ Ｐゴシック" pitchFamily="-106" charset="-128"/>
                <a:cs typeface="ＭＳ Ｐゴシック" pitchFamily="-106" charset="-128"/>
              </a:rPr>
              <a:t>at modellere tekst i kontekst.</a:t>
            </a:r>
          </a:p>
          <a:p>
            <a:endParaRPr lang="da-DK" dirty="0" smtClean="0"/>
          </a:p>
          <a:p>
            <a:r>
              <a:rPr lang="da-DK" sz="1200" kern="1200" dirty="0" smtClean="0">
                <a:solidFill>
                  <a:schemeClr val="tx1"/>
                </a:solidFill>
                <a:latin typeface="+mn-lt"/>
                <a:ea typeface="+mn-ea"/>
                <a:cs typeface="+mn-cs"/>
              </a:rPr>
              <a:t>Denne model illustrerer den </a:t>
            </a:r>
            <a:r>
              <a:rPr lang="da-DK" sz="1200" kern="1200" dirty="0" err="1" smtClean="0">
                <a:solidFill>
                  <a:schemeClr val="tx1"/>
                </a:solidFill>
                <a:latin typeface="+mn-lt"/>
                <a:ea typeface="+mn-ea"/>
                <a:cs typeface="+mn-cs"/>
              </a:rPr>
              <a:t>triadiske</a:t>
            </a:r>
            <a:r>
              <a:rPr lang="da-DK" sz="1200" kern="1200" dirty="0" smtClean="0">
                <a:solidFill>
                  <a:schemeClr val="tx1"/>
                </a:solidFill>
                <a:latin typeface="+mn-lt"/>
                <a:ea typeface="+mn-ea"/>
                <a:cs typeface="+mn-cs"/>
              </a:rPr>
              <a:t> forståelse af elevteksten som ytring og skrivehændelse i skolekonteksten.</a:t>
            </a:r>
          </a:p>
          <a:p>
            <a:endParaRPr lang="da-DK" sz="1200" kern="1200" dirty="0" smtClean="0">
              <a:solidFill>
                <a:schemeClr val="tx1"/>
              </a:solidFill>
              <a:latin typeface="+mn-lt"/>
              <a:ea typeface="+mn-ea"/>
              <a:cs typeface="+mn-cs"/>
            </a:endParaRPr>
          </a:p>
          <a:p>
            <a:r>
              <a:rPr lang="da-DK" sz="1200" kern="1200" dirty="0" smtClean="0">
                <a:solidFill>
                  <a:schemeClr val="tx1"/>
                </a:solidFill>
                <a:latin typeface="+mn-lt"/>
                <a:ea typeface="+mn-ea"/>
                <a:cs typeface="+mn-cs"/>
              </a:rPr>
              <a:t>Her modelleres således undersøgelsesfeltet, dets grundkategorier og grundantagelser. Modellen illustrerer den antagelse at skrivehændelser altid må afbalancere skolekontekstens forskellige skriftpraktikker, og at elever i deres skrivning må forhandle kulturernes typiske muligheder for </a:t>
            </a:r>
            <a:r>
              <a:rPr lang="da-DK" sz="1200" kern="1200" dirty="0" err="1" smtClean="0">
                <a:solidFill>
                  <a:schemeClr val="tx1"/>
                </a:solidFill>
                <a:latin typeface="+mn-lt"/>
                <a:ea typeface="+mn-ea"/>
                <a:cs typeface="+mn-cs"/>
              </a:rPr>
              <a:t>selvhed</a:t>
            </a:r>
            <a:r>
              <a:rPr lang="da-DK" sz="1200" kern="1200" dirty="0" smtClean="0">
                <a:solidFill>
                  <a:schemeClr val="tx1"/>
                </a:solidFill>
                <a:latin typeface="+mn-lt"/>
                <a:ea typeface="+mn-ea"/>
                <a:cs typeface="+mn-cs"/>
              </a:rPr>
              <a:t>.</a:t>
            </a:r>
          </a:p>
          <a:p>
            <a:endParaRPr lang="da-DK" sz="1200" kern="1200" dirty="0" smtClean="0">
              <a:solidFill>
                <a:schemeClr val="tx1"/>
              </a:solidFill>
              <a:latin typeface="+mn-lt"/>
              <a:ea typeface="+mn-ea"/>
              <a:cs typeface="+mn-cs"/>
            </a:endParaRPr>
          </a:p>
          <a:p>
            <a:r>
              <a:rPr lang="da-DK" sz="1200" i="1" kern="1200" dirty="0" smtClean="0">
                <a:solidFill>
                  <a:schemeClr val="tx1"/>
                </a:solidFill>
                <a:latin typeface="+mn-lt"/>
                <a:ea typeface="+mn-ea"/>
                <a:cs typeface="+mn-cs"/>
              </a:rPr>
              <a:t>Den lokale skoleskriftkulturs</a:t>
            </a:r>
            <a:r>
              <a:rPr lang="da-DK" sz="1200" kern="1200" dirty="0" smtClean="0">
                <a:solidFill>
                  <a:schemeClr val="tx1"/>
                </a:solidFill>
                <a:latin typeface="+mn-lt"/>
                <a:ea typeface="+mn-ea"/>
                <a:cs typeface="+mn-cs"/>
              </a:rPr>
              <a:t> praktikker er udviklet af lokale ledere og lærere i en forhandlet balance mellem fagenes og skoleinstitutionens krav og rammer for det skriftlige arbejde. Feltobservationer og lærerinterview dokumenterer at de typer af identifikationsmuligheder som skoleskriftkulturen stillede til rådighed for Sofia,</a:t>
            </a:r>
          </a:p>
          <a:p>
            <a:endParaRPr lang="da-DK" sz="1200" kern="1200" dirty="0" smtClean="0">
              <a:solidFill>
                <a:schemeClr val="tx1"/>
              </a:solidFill>
              <a:latin typeface="+mn-lt"/>
              <a:ea typeface="+mn-ea"/>
              <a:cs typeface="+mn-cs"/>
            </a:endParaRPr>
          </a:p>
          <a:p>
            <a:r>
              <a:rPr lang="da-DK" sz="1200" kern="1200" dirty="0" smtClean="0">
                <a:solidFill>
                  <a:schemeClr val="tx1"/>
                </a:solidFill>
                <a:latin typeface="+mn-lt"/>
                <a:ea typeface="+mn-ea"/>
                <a:cs typeface="+mn-cs"/>
              </a:rPr>
              <a:t>Den </a:t>
            </a:r>
            <a:r>
              <a:rPr lang="da-DK" sz="1200" i="1" kern="1200" dirty="0" smtClean="0">
                <a:solidFill>
                  <a:schemeClr val="tx1"/>
                </a:solidFill>
                <a:latin typeface="+mn-lt"/>
                <a:ea typeface="+mn-ea"/>
                <a:cs typeface="+mn-cs"/>
              </a:rPr>
              <a:t>danskfaglige lærerskriftkultur</a:t>
            </a:r>
            <a:r>
              <a:rPr lang="da-DK" sz="1200" kern="1200" dirty="0" smtClean="0">
                <a:solidFill>
                  <a:schemeClr val="tx1"/>
                </a:solidFill>
                <a:latin typeface="+mn-lt"/>
                <a:ea typeface="+mn-ea"/>
                <a:cs typeface="+mn-cs"/>
              </a:rPr>
              <a:t> er udviklet af læreren i en forhandlet balance mellem faglige krav og normer og ungdomskulturen som den udfoldes af den konkrete klasses elever. </a:t>
            </a:r>
          </a:p>
          <a:p>
            <a:r>
              <a:rPr lang="da-DK" sz="1200" i="1" kern="1200" dirty="0" smtClean="0">
                <a:solidFill>
                  <a:schemeClr val="tx1"/>
                </a:solidFill>
                <a:latin typeface="+mn-lt"/>
                <a:ea typeface="+mn-ea"/>
                <a:cs typeface="+mn-cs"/>
              </a:rPr>
              <a:t>Elevskriftkulturen</a:t>
            </a:r>
            <a:r>
              <a:rPr lang="da-DK" sz="1200" kern="1200" dirty="0" smtClean="0">
                <a:solidFill>
                  <a:schemeClr val="tx1"/>
                </a:solidFill>
                <a:latin typeface="+mn-lt"/>
                <a:ea typeface="+mn-ea"/>
                <a:cs typeface="+mn-cs"/>
              </a:rPr>
              <a:t> udvikles i den forhandlede balancering af ungdomskultur og skole hvor de unge som elever i den bestemte klasse etablerer praktikker som dominerende måder at tackle skrivning på. </a:t>
            </a:r>
          </a:p>
          <a:p>
            <a:endParaRPr lang="da-DK" dirty="0"/>
          </a:p>
        </p:txBody>
      </p:sp>
      <p:sp>
        <p:nvSpPr>
          <p:cNvPr id="4" name="Pladsholder til diasnummer 3"/>
          <p:cNvSpPr>
            <a:spLocks noGrp="1"/>
          </p:cNvSpPr>
          <p:nvPr>
            <p:ph type="sldNum" sz="quarter" idx="10"/>
          </p:nvPr>
        </p:nvSpPr>
        <p:spPr/>
        <p:txBody>
          <a:bodyPr/>
          <a:lstStyle/>
          <a:p>
            <a:fld id="{8847B3A2-838F-4921-BCBC-79E3ABC4B689}" type="slidenum">
              <a:rPr lang="da-DK" smtClean="0"/>
              <a:pPr/>
              <a:t>5</a:t>
            </a:fld>
            <a:endParaRPr lang="da-D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dsholder til diasbillede 1"/>
          <p:cNvSpPr>
            <a:spLocks noGrp="1" noRot="1" noChangeAspect="1" noTextEdit="1"/>
          </p:cNvSpPr>
          <p:nvPr>
            <p:ph type="sldImg"/>
          </p:nvPr>
        </p:nvSpPr>
        <p:spPr>
          <a:ln/>
        </p:spPr>
      </p:sp>
      <p:sp>
        <p:nvSpPr>
          <p:cNvPr id="25603" name="Pladsholder til noter 2"/>
          <p:cNvSpPr>
            <a:spLocks noGrp="1"/>
          </p:cNvSpPr>
          <p:nvPr>
            <p:ph type="body" idx="1"/>
          </p:nvPr>
        </p:nvSpPr>
        <p:spPr>
          <a:noFill/>
          <a:ln/>
        </p:spPr>
        <p:txBody>
          <a:bodyPr/>
          <a:lstStyle/>
          <a:p>
            <a:pPr lvl="1">
              <a:buClr>
                <a:srgbClr val="C00000"/>
              </a:buClr>
            </a:pPr>
            <a:r>
              <a:rPr lang="da-DK" sz="2800" i="1" dirty="0" smtClean="0">
                <a:latin typeface="Garamond" pitchFamily="18" charset="0"/>
              </a:rPr>
              <a:t>Situationskontekst</a:t>
            </a:r>
            <a:r>
              <a:rPr lang="da-DK" sz="2800" dirty="0" smtClean="0">
                <a:latin typeface="Garamond" pitchFamily="18" charset="0"/>
              </a:rPr>
              <a:t>: Den situation, som teksten bruges i. </a:t>
            </a:r>
          </a:p>
          <a:p>
            <a:pPr lvl="1">
              <a:buClr>
                <a:srgbClr val="C00000"/>
              </a:buClr>
            </a:pPr>
            <a:r>
              <a:rPr lang="da-DK" sz="2800" i="1" dirty="0" smtClean="0">
                <a:latin typeface="Garamond" pitchFamily="18" charset="0"/>
              </a:rPr>
              <a:t>Kulturel kontekst</a:t>
            </a:r>
            <a:r>
              <a:rPr lang="da-DK" sz="2800" dirty="0" smtClean="0">
                <a:latin typeface="Garamond" pitchFamily="18" charset="0"/>
              </a:rPr>
              <a:t>: Det kulturelle fællesskab, som teksten indgår i/ er en del af. </a:t>
            </a:r>
          </a:p>
          <a:p>
            <a:endParaRPr lang="da-DK" dirty="0" smtClean="0">
              <a:latin typeface="Gill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8847B3A2-838F-4921-BCBC-79E3ABC4B689}" type="slidenum">
              <a:rPr lang="da-DK" smtClean="0"/>
              <a:pPr/>
              <a:t>8</a:t>
            </a:fld>
            <a:endParaRPr lang="da-D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sz="1200" dirty="0" smtClean="0">
                <a:latin typeface="Garamond" pitchFamily="18" charset="0"/>
              </a:rPr>
              <a:t>modaliteter (verbalsprog/mundtligt, skriftligt, billedsprog, kropssprog, grafik…)</a:t>
            </a:r>
            <a:endParaRPr lang="da-DK" dirty="0"/>
          </a:p>
        </p:txBody>
      </p:sp>
      <p:sp>
        <p:nvSpPr>
          <p:cNvPr id="4" name="Pladsholder til diasnummer 3"/>
          <p:cNvSpPr>
            <a:spLocks noGrp="1"/>
          </p:cNvSpPr>
          <p:nvPr>
            <p:ph type="sldNum" sz="quarter" idx="10"/>
          </p:nvPr>
        </p:nvSpPr>
        <p:spPr/>
        <p:txBody>
          <a:bodyPr/>
          <a:lstStyle/>
          <a:p>
            <a:fld id="{5B1AE5BF-D361-435E-8A05-078B0D2C74FA}" type="slidenum">
              <a:rPr lang="da-DK" smtClean="0"/>
              <a:pPr/>
              <a:t>9</a:t>
            </a:fld>
            <a:endParaRPr lang="da-D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sz="1200" kern="1200" dirty="0" smtClean="0">
                <a:solidFill>
                  <a:schemeClr val="tx1"/>
                </a:solidFill>
                <a:latin typeface="+mn-lt"/>
                <a:ea typeface="+mn-ea"/>
                <a:cs typeface="+mn-cs"/>
              </a:rPr>
              <a:t> Bakhtin (1986) viser at </a:t>
            </a:r>
            <a:r>
              <a:rPr lang="da-DK" sz="1200" i="1" kern="1200" dirty="0" smtClean="0">
                <a:solidFill>
                  <a:schemeClr val="tx1"/>
                </a:solidFill>
                <a:latin typeface="+mn-lt"/>
                <a:ea typeface="+mn-ea"/>
                <a:cs typeface="+mn-cs"/>
              </a:rPr>
              <a:t>ytringen</a:t>
            </a:r>
            <a:r>
              <a:rPr lang="da-DK" sz="1200" kern="1200" dirty="0" smtClean="0">
                <a:solidFill>
                  <a:schemeClr val="tx1"/>
                </a:solidFill>
                <a:latin typeface="+mn-lt"/>
                <a:ea typeface="+mn-ea"/>
                <a:cs typeface="+mn-cs"/>
              </a:rPr>
              <a:t> er grundenheden i kommunikation, og at den konstitueres af tre aspekter: et </a:t>
            </a:r>
            <a:r>
              <a:rPr lang="da-DK" sz="1200" i="1" kern="1200" dirty="0" smtClean="0">
                <a:solidFill>
                  <a:schemeClr val="tx1"/>
                </a:solidFill>
                <a:latin typeface="+mn-lt"/>
                <a:ea typeface="+mn-ea"/>
                <a:cs typeface="+mn-cs"/>
              </a:rPr>
              <a:t>referentielt</a:t>
            </a:r>
            <a:r>
              <a:rPr lang="da-DK" sz="1200" kern="1200" dirty="0" smtClean="0">
                <a:solidFill>
                  <a:schemeClr val="tx1"/>
                </a:solidFill>
                <a:latin typeface="+mn-lt"/>
                <a:ea typeface="+mn-ea"/>
                <a:cs typeface="+mn-cs"/>
              </a:rPr>
              <a:t>, semantisk indhold, den talendes eller skrivendes </a:t>
            </a:r>
            <a:r>
              <a:rPr lang="da-DK" sz="1200" i="1" kern="1200" dirty="0" smtClean="0">
                <a:solidFill>
                  <a:schemeClr val="tx1"/>
                </a:solidFill>
                <a:latin typeface="+mn-lt"/>
                <a:ea typeface="+mn-ea"/>
                <a:cs typeface="+mn-cs"/>
              </a:rPr>
              <a:t>ekspressive</a:t>
            </a:r>
            <a:r>
              <a:rPr lang="da-DK" sz="1200" kern="1200" dirty="0" smtClean="0">
                <a:solidFill>
                  <a:schemeClr val="tx1"/>
                </a:solidFill>
                <a:latin typeface="+mn-lt"/>
                <a:ea typeface="+mn-ea"/>
                <a:cs typeface="+mn-cs"/>
              </a:rPr>
              <a:t> attitude i forhold til indholdet, samt endelig </a:t>
            </a:r>
            <a:r>
              <a:rPr lang="da-DK" sz="1200" i="1" kern="1200" dirty="0" err="1" smtClean="0">
                <a:solidFill>
                  <a:schemeClr val="tx1"/>
                </a:solidFill>
                <a:latin typeface="+mn-lt"/>
                <a:ea typeface="+mn-ea"/>
                <a:cs typeface="+mn-cs"/>
              </a:rPr>
              <a:t>adressiviteten</a:t>
            </a:r>
            <a:r>
              <a:rPr lang="da-DK" sz="1200" i="1" kern="1200" dirty="0" smtClean="0">
                <a:solidFill>
                  <a:schemeClr val="tx1"/>
                </a:solidFill>
                <a:latin typeface="+mn-lt"/>
                <a:ea typeface="+mn-ea"/>
                <a:cs typeface="+mn-cs"/>
              </a:rPr>
              <a:t>,</a:t>
            </a:r>
            <a:r>
              <a:rPr lang="da-DK" sz="1200" kern="1200" dirty="0" smtClean="0">
                <a:solidFill>
                  <a:schemeClr val="tx1"/>
                </a:solidFill>
                <a:latin typeface="+mn-lt"/>
                <a:ea typeface="+mn-ea"/>
                <a:cs typeface="+mn-cs"/>
              </a:rPr>
              <a:t> den formning af ytringen som er bestemt af hvem den henvender sig til. </a:t>
            </a:r>
            <a:r>
              <a:rPr lang="da-DK" sz="1200" kern="1200" dirty="0" err="1" smtClean="0">
                <a:solidFill>
                  <a:schemeClr val="tx1"/>
                </a:solidFill>
                <a:latin typeface="+mn-lt"/>
                <a:ea typeface="+mn-ea"/>
                <a:cs typeface="+mn-cs"/>
              </a:rPr>
              <a:t>Bakthtin</a:t>
            </a:r>
            <a:r>
              <a:rPr lang="da-DK" sz="1200" kern="1200" dirty="0" smtClean="0">
                <a:solidFill>
                  <a:schemeClr val="tx1"/>
                </a:solidFill>
                <a:latin typeface="+mn-lt"/>
                <a:ea typeface="+mn-ea"/>
                <a:cs typeface="+mn-cs"/>
              </a:rPr>
              <a:t> ser ytringer og genrer som drivremme mellem det sociale og det sproglige (</a:t>
            </a:r>
            <a:r>
              <a:rPr lang="da-DK" sz="1200" kern="1200" dirty="0" err="1" smtClean="0">
                <a:solidFill>
                  <a:schemeClr val="tx1"/>
                </a:solidFill>
                <a:latin typeface="+mn-lt"/>
                <a:ea typeface="+mn-ea"/>
                <a:cs typeface="+mn-cs"/>
              </a:rPr>
              <a:t>op.cit</a:t>
            </a:r>
            <a:r>
              <a:rPr lang="da-DK" sz="1200" kern="1200" dirty="0" smtClean="0">
                <a:solidFill>
                  <a:schemeClr val="tx1"/>
                </a:solidFill>
                <a:latin typeface="+mn-lt"/>
                <a:ea typeface="+mn-ea"/>
                <a:cs typeface="+mn-cs"/>
              </a:rPr>
              <a:t>: 65).</a:t>
            </a:r>
          </a:p>
          <a:p>
            <a:endParaRPr lang="da-DK"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i="1" dirty="0" smtClean="0">
                <a:solidFill>
                  <a:srgbClr val="000000"/>
                </a:solidFill>
                <a:latin typeface="+mn-lt"/>
                <a:ea typeface="Calibri"/>
                <a:cs typeface="Times New Roman"/>
              </a:rPr>
              <a:t>Hvordan påvirker de institutionelle rammer (skema, eksamen mv.) skriveundervisningen?</a:t>
            </a:r>
          </a:p>
          <a:p>
            <a:endParaRPr lang="da-DK" sz="1200" kern="1200" dirty="0" smtClean="0">
              <a:solidFill>
                <a:schemeClr val="tx1"/>
              </a:solidFill>
              <a:latin typeface="+mn-lt"/>
              <a:ea typeface="+mn-ea"/>
              <a:cs typeface="+mn-cs"/>
            </a:endParaRPr>
          </a:p>
          <a:p>
            <a:endParaRPr lang="da-DK" dirty="0"/>
          </a:p>
        </p:txBody>
      </p:sp>
      <p:sp>
        <p:nvSpPr>
          <p:cNvPr id="4" name="Pladsholder til diasnummer 3"/>
          <p:cNvSpPr>
            <a:spLocks noGrp="1"/>
          </p:cNvSpPr>
          <p:nvPr>
            <p:ph type="sldNum" sz="quarter" idx="10"/>
          </p:nvPr>
        </p:nvSpPr>
        <p:spPr/>
        <p:txBody>
          <a:bodyPr/>
          <a:lstStyle/>
          <a:p>
            <a:fld id="{8847B3A2-838F-4921-BCBC-79E3ABC4B689}" type="slidenum">
              <a:rPr lang="da-DK" smtClean="0"/>
              <a:pPr/>
              <a:t>10</a:t>
            </a:fld>
            <a:endParaRPr lang="da-D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Brug af </a:t>
            </a:r>
            <a:r>
              <a:rPr lang="da-DK" dirty="0" err="1" smtClean="0"/>
              <a:t>lay</a:t>
            </a:r>
            <a:r>
              <a:rPr lang="da-DK" dirty="0" smtClean="0"/>
              <a:t> out, diagrammer og symbolsprog</a:t>
            </a:r>
            <a:endParaRPr lang="da-DK" dirty="0"/>
          </a:p>
        </p:txBody>
      </p:sp>
      <p:sp>
        <p:nvSpPr>
          <p:cNvPr id="4" name="Pladsholder til diasnummer 3"/>
          <p:cNvSpPr>
            <a:spLocks noGrp="1"/>
          </p:cNvSpPr>
          <p:nvPr>
            <p:ph type="sldNum" sz="quarter" idx="10"/>
          </p:nvPr>
        </p:nvSpPr>
        <p:spPr/>
        <p:txBody>
          <a:bodyPr/>
          <a:lstStyle/>
          <a:p>
            <a:fld id="{8847B3A2-838F-4921-BCBC-79E3ABC4B689}" type="slidenum">
              <a:rPr lang="da-DK" smtClean="0"/>
              <a:pPr/>
              <a:t>13</a:t>
            </a:fld>
            <a:endParaRPr lang="da-DK"/>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Skriveridentitet – Ivanic (1998), Ivanic &amp; Burgess (2010)</a:t>
            </a:r>
          </a:p>
          <a:p>
            <a:pPr lvl="1"/>
            <a:r>
              <a:rPr lang="da-DK" dirty="0" smtClean="0"/>
              <a:t>(3)   autobiografisk selv, diskursivt selv, </a:t>
            </a:r>
            <a:r>
              <a:rPr lang="da-DK" dirty="0" err="1" smtClean="0"/>
              <a:t>forfatterselv</a:t>
            </a:r>
            <a:r>
              <a:rPr lang="da-DK" baseline="0" dirty="0" smtClean="0"/>
              <a:t> </a:t>
            </a:r>
            <a:r>
              <a:rPr lang="da-DK" dirty="0" smtClean="0"/>
              <a:t>(+1) mulige </a:t>
            </a:r>
            <a:r>
              <a:rPr lang="da-DK" dirty="0" err="1" smtClean="0"/>
              <a:t>selvheder</a:t>
            </a:r>
            <a:endParaRPr lang="da-DK" dirty="0" smtClean="0"/>
          </a:p>
          <a:p>
            <a:endParaRPr lang="da-DK" dirty="0" smtClean="0"/>
          </a:p>
        </p:txBody>
      </p:sp>
      <p:sp>
        <p:nvSpPr>
          <p:cNvPr id="4" name="Pladsholder til diasnummer 3"/>
          <p:cNvSpPr>
            <a:spLocks noGrp="1"/>
          </p:cNvSpPr>
          <p:nvPr>
            <p:ph type="sldNum" sz="quarter" idx="10"/>
          </p:nvPr>
        </p:nvSpPr>
        <p:spPr/>
        <p:txBody>
          <a:bodyPr/>
          <a:lstStyle/>
          <a:p>
            <a:fld id="{5B1AE5BF-D361-435E-8A05-078B0D2C74FA}" type="slidenum">
              <a:rPr lang="da-DK" smtClean="0"/>
              <a:pPr/>
              <a:t>14</a:t>
            </a:fld>
            <a:endParaRPr lang="da-D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dirty="0" smtClean="0"/>
              <a:t>Klik for at redigere titeltypografi i masteren</a:t>
            </a:r>
            <a:endParaRPr lang="da-DK" dirty="0"/>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lvl1pPr>
              <a:defRPr/>
            </a:lvl1pPr>
          </a:lstStyle>
          <a:p>
            <a:fld id="{67E467DD-73D7-4CD4-9E4C-2750AB3B540A}" type="datetime1">
              <a:rPr lang="da-DK" smtClean="0"/>
              <a:pPr/>
              <a:t>26-03-2012</a:t>
            </a:fld>
            <a:endParaRPr lang="da-DK"/>
          </a:p>
        </p:txBody>
      </p:sp>
      <p:sp>
        <p:nvSpPr>
          <p:cNvPr id="5" name="Pladsholder til sidefod 4"/>
          <p:cNvSpPr>
            <a:spLocks noGrp="1"/>
          </p:cNvSpPr>
          <p:nvPr>
            <p:ph type="ftr" sz="quarter" idx="11"/>
          </p:nvPr>
        </p:nvSpPr>
        <p:spPr/>
        <p:txBody>
          <a:bodyPr/>
          <a:lstStyle>
            <a:lvl1pPr>
              <a:defRPr/>
            </a:lvl1pPr>
          </a:lstStyle>
          <a:p>
            <a:r>
              <a:rPr lang="da-DK" smtClean="0"/>
              <a:t>Steffen M. Iversen, IFPR</a:t>
            </a:r>
            <a:endParaRPr lang="da-DK"/>
          </a:p>
        </p:txBody>
      </p:sp>
      <p:sp>
        <p:nvSpPr>
          <p:cNvPr id="6" name="Pladsholder til diasnummer 5"/>
          <p:cNvSpPr>
            <a:spLocks noGrp="1"/>
          </p:cNvSpPr>
          <p:nvPr>
            <p:ph type="sldNum" sz="quarter" idx="12"/>
          </p:nvPr>
        </p:nvSpPr>
        <p:spPr/>
        <p:txBody>
          <a:bodyPr/>
          <a:lstStyle>
            <a:lvl1pPr>
              <a:defRPr/>
            </a:lvl1pPr>
          </a:lstStyle>
          <a:p>
            <a:fld id="{47CF10BC-5AAC-4C2E-9F13-0DA2C2E5F638}" type="slidenum">
              <a:rPr lang="da-DK" smtClean="0"/>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800"/>
            </a:lvl1pPr>
          </a:lstStyle>
          <a:p>
            <a:r>
              <a:rPr lang="da-DK" dirty="0" smtClean="0"/>
              <a:t>Klik for at redigere titeltypografi i masteren</a:t>
            </a:r>
            <a:endParaRPr lang="da-DK" dirty="0"/>
          </a:p>
        </p:txBody>
      </p:sp>
      <p:sp>
        <p:nvSpPr>
          <p:cNvPr id="3" name="Pladsholder til indhold 2"/>
          <p:cNvSpPr>
            <a:spLocks noGrp="1"/>
          </p:cNvSpPr>
          <p:nvPr>
            <p:ph idx="1"/>
          </p:nvPr>
        </p:nvSpPr>
        <p:spPr/>
        <p:txBody>
          <a:body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10"/>
          </p:nvPr>
        </p:nvSpPr>
        <p:spPr/>
        <p:txBody>
          <a:bodyPr/>
          <a:lstStyle>
            <a:lvl1pPr>
              <a:defRPr>
                <a:solidFill>
                  <a:schemeClr val="bg1"/>
                </a:solidFill>
              </a:defRPr>
            </a:lvl1pPr>
          </a:lstStyle>
          <a:p>
            <a:fld id="{244F5672-1B3B-4E9B-9B38-89FEB46F06F2}" type="datetime1">
              <a:rPr lang="da-DK" smtClean="0"/>
              <a:pPr/>
              <a:t>26-03-2012</a:t>
            </a:fld>
            <a:endParaRPr lang="da-DK" dirty="0"/>
          </a:p>
        </p:txBody>
      </p:sp>
      <p:sp>
        <p:nvSpPr>
          <p:cNvPr id="5" name="Pladsholder til sidefod 4"/>
          <p:cNvSpPr>
            <a:spLocks noGrp="1"/>
          </p:cNvSpPr>
          <p:nvPr>
            <p:ph type="ftr" sz="quarter" idx="11"/>
          </p:nvPr>
        </p:nvSpPr>
        <p:spPr/>
        <p:txBody>
          <a:bodyPr/>
          <a:lstStyle>
            <a:lvl1pPr>
              <a:defRPr>
                <a:solidFill>
                  <a:schemeClr val="bg1"/>
                </a:solidFill>
              </a:defRPr>
            </a:lvl1pPr>
          </a:lstStyle>
          <a:p>
            <a:r>
              <a:rPr lang="da-DK" dirty="0" smtClean="0"/>
              <a:t>Steffen M. Iversen, IFPR</a:t>
            </a:r>
            <a:endParaRPr lang="da-DK" dirty="0"/>
          </a:p>
        </p:txBody>
      </p:sp>
      <p:sp>
        <p:nvSpPr>
          <p:cNvPr id="6" name="Pladsholder til diasnummer 5"/>
          <p:cNvSpPr>
            <a:spLocks noGrp="1"/>
          </p:cNvSpPr>
          <p:nvPr>
            <p:ph type="sldNum" sz="quarter" idx="12"/>
          </p:nvPr>
        </p:nvSpPr>
        <p:spPr/>
        <p:txBody>
          <a:bodyPr/>
          <a:lstStyle>
            <a:lvl1pPr>
              <a:defRPr>
                <a:solidFill>
                  <a:schemeClr val="bg1"/>
                </a:solidFill>
              </a:defRPr>
            </a:lvl1pPr>
          </a:lstStyle>
          <a:p>
            <a:fld id="{47CF10BC-5AAC-4C2E-9F13-0DA2C2E5F638}" type="slidenum">
              <a:rPr lang="da-DK" smtClean="0"/>
              <a:pPr/>
              <a:t>‹nr.›</a:t>
            </a:fld>
            <a:endParaRPr lang="da-DK"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typografi i masteren</a:t>
            </a:r>
          </a:p>
        </p:txBody>
      </p:sp>
      <p:sp>
        <p:nvSpPr>
          <p:cNvPr id="4" name="Pladsholder til dato 3"/>
          <p:cNvSpPr>
            <a:spLocks noGrp="1"/>
          </p:cNvSpPr>
          <p:nvPr>
            <p:ph type="dt" sz="half" idx="10"/>
          </p:nvPr>
        </p:nvSpPr>
        <p:spPr/>
        <p:txBody>
          <a:bodyPr/>
          <a:lstStyle>
            <a:lvl1pPr>
              <a:defRPr/>
            </a:lvl1pPr>
          </a:lstStyle>
          <a:p>
            <a:fld id="{AFD48421-3050-4178-A9A4-411F8ED5F6FF}" type="datetime1">
              <a:rPr lang="da-DK" smtClean="0"/>
              <a:pPr/>
              <a:t>26-03-2012</a:t>
            </a:fld>
            <a:endParaRPr lang="da-DK"/>
          </a:p>
        </p:txBody>
      </p:sp>
      <p:sp>
        <p:nvSpPr>
          <p:cNvPr id="5" name="Pladsholder til sidefod 4"/>
          <p:cNvSpPr>
            <a:spLocks noGrp="1"/>
          </p:cNvSpPr>
          <p:nvPr>
            <p:ph type="ftr" sz="quarter" idx="11"/>
          </p:nvPr>
        </p:nvSpPr>
        <p:spPr/>
        <p:txBody>
          <a:bodyPr/>
          <a:lstStyle>
            <a:lvl1pPr>
              <a:defRPr/>
            </a:lvl1pPr>
          </a:lstStyle>
          <a:p>
            <a:r>
              <a:rPr lang="da-DK" smtClean="0"/>
              <a:t>Steffen M. Iversen, IFPR</a:t>
            </a:r>
            <a:endParaRPr lang="da-DK"/>
          </a:p>
        </p:txBody>
      </p:sp>
      <p:sp>
        <p:nvSpPr>
          <p:cNvPr id="6" name="Pladsholder til diasnummer 5"/>
          <p:cNvSpPr>
            <a:spLocks noGrp="1"/>
          </p:cNvSpPr>
          <p:nvPr>
            <p:ph type="sldNum" sz="quarter" idx="12"/>
          </p:nvPr>
        </p:nvSpPr>
        <p:spPr/>
        <p:txBody>
          <a:bodyPr/>
          <a:lstStyle>
            <a:lvl1pPr>
              <a:defRPr/>
            </a:lvl1pPr>
          </a:lstStyle>
          <a:p>
            <a:fld id="{47CF10BC-5AAC-4C2E-9F13-0DA2C2E5F638}" type="slidenum">
              <a:rPr lang="da-DK" smtClean="0"/>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dirty="0"/>
          </a:p>
        </p:txBody>
      </p:sp>
      <p:sp>
        <p:nvSpPr>
          <p:cNvPr id="3" name="Pladsholder til indhold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Pladsholder til indhold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Pladsholder til dato 3"/>
          <p:cNvSpPr>
            <a:spLocks noGrp="1"/>
          </p:cNvSpPr>
          <p:nvPr>
            <p:ph type="dt" sz="half" idx="10"/>
          </p:nvPr>
        </p:nvSpPr>
        <p:spPr/>
        <p:txBody>
          <a:bodyPr/>
          <a:lstStyle>
            <a:lvl1pPr>
              <a:defRPr/>
            </a:lvl1pPr>
          </a:lstStyle>
          <a:p>
            <a:fld id="{17722566-CEC7-41AF-B552-C64DC3FBADAD}" type="datetime1">
              <a:rPr lang="da-DK" smtClean="0"/>
              <a:pPr/>
              <a:t>26-03-2012</a:t>
            </a:fld>
            <a:endParaRPr lang="da-DK"/>
          </a:p>
        </p:txBody>
      </p:sp>
      <p:sp>
        <p:nvSpPr>
          <p:cNvPr id="6" name="Pladsholder til sidefod 4"/>
          <p:cNvSpPr>
            <a:spLocks noGrp="1"/>
          </p:cNvSpPr>
          <p:nvPr>
            <p:ph type="ftr" sz="quarter" idx="11"/>
          </p:nvPr>
        </p:nvSpPr>
        <p:spPr/>
        <p:txBody>
          <a:bodyPr/>
          <a:lstStyle>
            <a:lvl1pPr>
              <a:defRPr/>
            </a:lvl1pPr>
          </a:lstStyle>
          <a:p>
            <a:r>
              <a:rPr lang="da-DK" smtClean="0"/>
              <a:t>Steffen M. Iversen, IFPR</a:t>
            </a:r>
            <a:endParaRPr lang="da-DK"/>
          </a:p>
        </p:txBody>
      </p:sp>
      <p:sp>
        <p:nvSpPr>
          <p:cNvPr id="7" name="Pladsholder til diasnummer 5"/>
          <p:cNvSpPr>
            <a:spLocks noGrp="1"/>
          </p:cNvSpPr>
          <p:nvPr>
            <p:ph type="sldNum" sz="quarter" idx="12"/>
          </p:nvPr>
        </p:nvSpPr>
        <p:spPr/>
        <p:txBody>
          <a:bodyPr/>
          <a:lstStyle>
            <a:lvl1pPr>
              <a:defRPr/>
            </a:lvl1pPr>
          </a:lstStyle>
          <a:p>
            <a:fld id="{47CF10BC-5AAC-4C2E-9F13-0DA2C2E5F638}" type="slidenum">
              <a:rPr lang="da-DK" smtClean="0"/>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dirty="0"/>
          </a:p>
        </p:txBody>
      </p:sp>
      <p:sp>
        <p:nvSpPr>
          <p:cNvPr id="3" name="Pladsholder til tekst 2"/>
          <p:cNvSpPr>
            <a:spLocks noGrp="1"/>
          </p:cNvSpPr>
          <p:nvPr>
            <p:ph type="body" idx="1"/>
          </p:nvPr>
        </p:nvSpPr>
        <p:spPr>
          <a:xfrm>
            <a:off x="457200" y="164623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357431"/>
            <a:ext cx="4040188" cy="376873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Pladsholder til tekst 4"/>
          <p:cNvSpPr>
            <a:spLocks noGrp="1"/>
          </p:cNvSpPr>
          <p:nvPr>
            <p:ph type="body" sz="quarter" idx="3"/>
          </p:nvPr>
        </p:nvSpPr>
        <p:spPr>
          <a:xfrm>
            <a:off x="4645025" y="164623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357429"/>
            <a:ext cx="4041775" cy="3768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7" name="Pladsholder til dato 3"/>
          <p:cNvSpPr>
            <a:spLocks noGrp="1"/>
          </p:cNvSpPr>
          <p:nvPr>
            <p:ph type="dt" sz="half" idx="10"/>
          </p:nvPr>
        </p:nvSpPr>
        <p:spPr/>
        <p:txBody>
          <a:bodyPr/>
          <a:lstStyle>
            <a:lvl1pPr>
              <a:defRPr/>
            </a:lvl1pPr>
          </a:lstStyle>
          <a:p>
            <a:fld id="{33FBBFAD-B47F-4AE8-8230-682DE3F29472}" type="datetime1">
              <a:rPr lang="da-DK" smtClean="0"/>
              <a:pPr/>
              <a:t>26-03-2012</a:t>
            </a:fld>
            <a:endParaRPr lang="da-DK"/>
          </a:p>
        </p:txBody>
      </p:sp>
      <p:sp>
        <p:nvSpPr>
          <p:cNvPr id="8" name="Pladsholder til sidefod 4"/>
          <p:cNvSpPr>
            <a:spLocks noGrp="1"/>
          </p:cNvSpPr>
          <p:nvPr>
            <p:ph type="ftr" sz="quarter" idx="11"/>
          </p:nvPr>
        </p:nvSpPr>
        <p:spPr/>
        <p:txBody>
          <a:bodyPr/>
          <a:lstStyle>
            <a:lvl1pPr>
              <a:defRPr/>
            </a:lvl1pPr>
          </a:lstStyle>
          <a:p>
            <a:r>
              <a:rPr lang="da-DK" smtClean="0"/>
              <a:t>Steffen M. Iversen, IFPR</a:t>
            </a:r>
            <a:endParaRPr lang="da-DK"/>
          </a:p>
        </p:txBody>
      </p:sp>
      <p:sp>
        <p:nvSpPr>
          <p:cNvPr id="9" name="Pladsholder til diasnummer 5"/>
          <p:cNvSpPr>
            <a:spLocks noGrp="1"/>
          </p:cNvSpPr>
          <p:nvPr>
            <p:ph type="sldNum" sz="quarter" idx="12"/>
          </p:nvPr>
        </p:nvSpPr>
        <p:spPr/>
        <p:txBody>
          <a:bodyPr/>
          <a:lstStyle>
            <a:lvl1pPr>
              <a:defRPr/>
            </a:lvl1pPr>
          </a:lstStyle>
          <a:p>
            <a:fld id="{47CF10BC-5AAC-4C2E-9F13-0DA2C2E5F638}" type="slidenum">
              <a:rPr lang="da-DK" smtClean="0"/>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dirty="0"/>
          </a:p>
        </p:txBody>
      </p:sp>
      <p:sp>
        <p:nvSpPr>
          <p:cNvPr id="3" name="Pladsholder til dato 3"/>
          <p:cNvSpPr>
            <a:spLocks noGrp="1"/>
          </p:cNvSpPr>
          <p:nvPr>
            <p:ph type="dt" sz="half" idx="10"/>
          </p:nvPr>
        </p:nvSpPr>
        <p:spPr/>
        <p:txBody>
          <a:bodyPr/>
          <a:lstStyle>
            <a:lvl1pPr>
              <a:defRPr/>
            </a:lvl1pPr>
          </a:lstStyle>
          <a:p>
            <a:fld id="{9ED8C8EC-1CD3-4C44-9AE6-626B8127FC4E}" type="datetime1">
              <a:rPr lang="da-DK" smtClean="0"/>
              <a:pPr/>
              <a:t>26-03-2012</a:t>
            </a:fld>
            <a:endParaRPr lang="da-DK"/>
          </a:p>
        </p:txBody>
      </p:sp>
      <p:sp>
        <p:nvSpPr>
          <p:cNvPr id="4" name="Pladsholder til sidefod 4"/>
          <p:cNvSpPr>
            <a:spLocks noGrp="1"/>
          </p:cNvSpPr>
          <p:nvPr>
            <p:ph type="ftr" sz="quarter" idx="11"/>
          </p:nvPr>
        </p:nvSpPr>
        <p:spPr/>
        <p:txBody>
          <a:bodyPr/>
          <a:lstStyle>
            <a:lvl1pPr>
              <a:defRPr/>
            </a:lvl1pPr>
          </a:lstStyle>
          <a:p>
            <a:r>
              <a:rPr lang="da-DK" smtClean="0"/>
              <a:t>Steffen M. Iversen, IFPR</a:t>
            </a:r>
            <a:endParaRPr lang="da-DK"/>
          </a:p>
        </p:txBody>
      </p:sp>
      <p:sp>
        <p:nvSpPr>
          <p:cNvPr id="5" name="Pladsholder til diasnummer 5"/>
          <p:cNvSpPr>
            <a:spLocks noGrp="1"/>
          </p:cNvSpPr>
          <p:nvPr>
            <p:ph type="sldNum" sz="quarter" idx="12"/>
          </p:nvPr>
        </p:nvSpPr>
        <p:spPr/>
        <p:txBody>
          <a:bodyPr/>
          <a:lstStyle>
            <a:lvl1pPr>
              <a:defRPr/>
            </a:lvl1pPr>
          </a:lstStyle>
          <a:p>
            <a:fld id="{47CF10BC-5AAC-4C2E-9F13-0DA2C2E5F638}" type="slidenum">
              <a:rPr lang="da-DK" smtClean="0"/>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p:txBody>
          <a:bodyPr/>
          <a:lstStyle>
            <a:lvl1pPr>
              <a:defRPr/>
            </a:lvl1pPr>
          </a:lstStyle>
          <a:p>
            <a:fld id="{8FC34E8D-6B69-4D52-8DB9-B1084AC84483}" type="datetime1">
              <a:rPr lang="da-DK" smtClean="0"/>
              <a:pPr/>
              <a:t>26-03-2012</a:t>
            </a:fld>
            <a:endParaRPr lang="da-DK"/>
          </a:p>
        </p:txBody>
      </p:sp>
      <p:sp>
        <p:nvSpPr>
          <p:cNvPr id="3" name="Pladsholder til sidefod 4"/>
          <p:cNvSpPr>
            <a:spLocks noGrp="1"/>
          </p:cNvSpPr>
          <p:nvPr>
            <p:ph type="ftr" sz="quarter" idx="11"/>
          </p:nvPr>
        </p:nvSpPr>
        <p:spPr/>
        <p:txBody>
          <a:bodyPr/>
          <a:lstStyle>
            <a:lvl1pPr>
              <a:defRPr/>
            </a:lvl1pPr>
          </a:lstStyle>
          <a:p>
            <a:r>
              <a:rPr lang="da-DK" smtClean="0"/>
              <a:t>Steffen M. Iversen, IFPR</a:t>
            </a:r>
            <a:endParaRPr lang="da-DK"/>
          </a:p>
        </p:txBody>
      </p:sp>
      <p:sp>
        <p:nvSpPr>
          <p:cNvPr id="4" name="Pladsholder til diasnummer 5"/>
          <p:cNvSpPr>
            <a:spLocks noGrp="1"/>
          </p:cNvSpPr>
          <p:nvPr>
            <p:ph type="sldNum" sz="quarter" idx="12"/>
          </p:nvPr>
        </p:nvSpPr>
        <p:spPr/>
        <p:txBody>
          <a:bodyPr/>
          <a:lstStyle>
            <a:lvl1pPr>
              <a:defRPr/>
            </a:lvl1pPr>
          </a:lstStyle>
          <a:p>
            <a:fld id="{47CF10BC-5AAC-4C2E-9F13-0DA2C2E5F638}" type="slidenum">
              <a:rPr lang="da-DK" smtClean="0"/>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2257412" cy="1162050"/>
          </a:xfrm>
        </p:spPr>
        <p:txBody>
          <a:bodyPr anchor="b"/>
          <a:lstStyle>
            <a:lvl1pPr algn="l">
              <a:defRPr sz="2000" b="1"/>
            </a:lvl1pPr>
          </a:lstStyle>
          <a:p>
            <a:r>
              <a:rPr lang="da-DK" smtClean="0"/>
              <a:t>Klik for at redigere titeltypografi i masteren</a:t>
            </a:r>
            <a:endParaRPr lang="da-DK" dirty="0"/>
          </a:p>
        </p:txBody>
      </p:sp>
      <p:sp>
        <p:nvSpPr>
          <p:cNvPr id="3" name="Pladsholder til indhold 2"/>
          <p:cNvSpPr>
            <a:spLocks noGrp="1"/>
          </p:cNvSpPr>
          <p:nvPr>
            <p:ph idx="1"/>
          </p:nvPr>
        </p:nvSpPr>
        <p:spPr>
          <a:xfrm>
            <a:off x="3000364" y="273050"/>
            <a:ext cx="5686436" cy="5853113"/>
          </a:xfrm>
        </p:spPr>
        <p:txBody>
          <a:bodyPr/>
          <a:lstStyle>
            <a:lvl1pPr>
              <a:defRPr sz="2400"/>
            </a:lvl1pPr>
            <a:lvl2pPr>
              <a:defRPr sz="2400"/>
            </a:lvl2pPr>
            <a:lvl3pPr>
              <a:defRPr sz="2000"/>
            </a:lvl3pPr>
            <a:lvl4pPr>
              <a:defRPr sz="2000"/>
            </a:lvl4pPr>
            <a:lvl5pPr>
              <a:defRPr sz="18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Pladsholder til tekst 3"/>
          <p:cNvSpPr>
            <a:spLocks noGrp="1"/>
          </p:cNvSpPr>
          <p:nvPr>
            <p:ph type="body" sz="half" idx="2"/>
          </p:nvPr>
        </p:nvSpPr>
        <p:spPr>
          <a:xfrm>
            <a:off x="457201" y="1435100"/>
            <a:ext cx="225741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3"/>
          <p:cNvSpPr>
            <a:spLocks noGrp="1"/>
          </p:cNvSpPr>
          <p:nvPr>
            <p:ph type="dt" sz="half" idx="10"/>
          </p:nvPr>
        </p:nvSpPr>
        <p:spPr/>
        <p:txBody>
          <a:bodyPr/>
          <a:lstStyle>
            <a:lvl1pPr>
              <a:defRPr/>
            </a:lvl1pPr>
          </a:lstStyle>
          <a:p>
            <a:fld id="{456979F9-CE64-4EAF-999F-3E4DBB08350B}" type="datetime1">
              <a:rPr lang="da-DK" smtClean="0"/>
              <a:pPr/>
              <a:t>26-03-2012</a:t>
            </a:fld>
            <a:endParaRPr lang="da-DK"/>
          </a:p>
        </p:txBody>
      </p:sp>
      <p:sp>
        <p:nvSpPr>
          <p:cNvPr id="6" name="Pladsholder til sidefod 4"/>
          <p:cNvSpPr>
            <a:spLocks noGrp="1"/>
          </p:cNvSpPr>
          <p:nvPr>
            <p:ph type="ftr" sz="quarter" idx="11"/>
          </p:nvPr>
        </p:nvSpPr>
        <p:spPr/>
        <p:txBody>
          <a:bodyPr/>
          <a:lstStyle>
            <a:lvl1pPr>
              <a:defRPr/>
            </a:lvl1pPr>
          </a:lstStyle>
          <a:p>
            <a:r>
              <a:rPr lang="da-DK" smtClean="0"/>
              <a:t>Steffen M. Iversen, IFPR</a:t>
            </a:r>
            <a:endParaRPr lang="da-DK"/>
          </a:p>
        </p:txBody>
      </p:sp>
      <p:sp>
        <p:nvSpPr>
          <p:cNvPr id="7" name="Pladsholder til diasnummer 5"/>
          <p:cNvSpPr>
            <a:spLocks noGrp="1"/>
          </p:cNvSpPr>
          <p:nvPr>
            <p:ph type="sldNum" sz="quarter" idx="12"/>
          </p:nvPr>
        </p:nvSpPr>
        <p:spPr/>
        <p:txBody>
          <a:bodyPr/>
          <a:lstStyle>
            <a:lvl1pPr>
              <a:defRPr/>
            </a:lvl1pPr>
          </a:lstStyle>
          <a:p>
            <a:fld id="{47CF10BC-5AAC-4C2E-9F13-0DA2C2E5F638}" type="slidenum">
              <a:rPr lang="da-DK" smtClean="0"/>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85918" y="5000636"/>
            <a:ext cx="5486400" cy="566738"/>
          </a:xfrm>
        </p:spPr>
        <p:txBody>
          <a:bodyPr anchor="b"/>
          <a:lstStyle>
            <a:lvl1pPr algn="l">
              <a:defRPr sz="2000" b="1"/>
            </a:lvl1pPr>
          </a:lstStyle>
          <a:p>
            <a:r>
              <a:rPr lang="da-DK" smtClean="0"/>
              <a:t>Klik for at redigere titeltypografi i masteren</a:t>
            </a:r>
            <a:endParaRPr lang="da-DK" dirty="0"/>
          </a:p>
        </p:txBody>
      </p:sp>
      <p:sp>
        <p:nvSpPr>
          <p:cNvPr id="3" name="Pladsholder til billede 2"/>
          <p:cNvSpPr>
            <a:spLocks noGrp="1"/>
          </p:cNvSpPr>
          <p:nvPr>
            <p:ph type="pic" idx="1"/>
          </p:nvPr>
        </p:nvSpPr>
        <p:spPr>
          <a:xfrm>
            <a:off x="357158" y="357166"/>
            <a:ext cx="8429684" cy="464347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a-DK" noProof="0" smtClean="0"/>
              <a:t>Klik på ikonet for at tilføje et billede</a:t>
            </a:r>
            <a:endParaRPr lang="da-DK" noProof="0"/>
          </a:p>
        </p:txBody>
      </p:sp>
      <p:sp>
        <p:nvSpPr>
          <p:cNvPr id="4" name="Pladsholder til tekst 3"/>
          <p:cNvSpPr>
            <a:spLocks noGrp="1"/>
          </p:cNvSpPr>
          <p:nvPr>
            <p:ph type="body" sz="half" idx="2"/>
          </p:nvPr>
        </p:nvSpPr>
        <p:spPr>
          <a:xfrm>
            <a:off x="1785918" y="556737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3"/>
          <p:cNvSpPr>
            <a:spLocks noGrp="1"/>
          </p:cNvSpPr>
          <p:nvPr>
            <p:ph type="dt" sz="half" idx="10"/>
          </p:nvPr>
        </p:nvSpPr>
        <p:spPr/>
        <p:txBody>
          <a:bodyPr/>
          <a:lstStyle>
            <a:lvl1pPr>
              <a:defRPr/>
            </a:lvl1pPr>
          </a:lstStyle>
          <a:p>
            <a:fld id="{F78DEF87-7EB7-4438-8870-97F2C72EF07B}" type="datetime1">
              <a:rPr lang="da-DK" smtClean="0"/>
              <a:pPr/>
              <a:t>26-03-2012</a:t>
            </a:fld>
            <a:endParaRPr lang="da-DK"/>
          </a:p>
        </p:txBody>
      </p:sp>
      <p:sp>
        <p:nvSpPr>
          <p:cNvPr id="6" name="Pladsholder til sidefod 4"/>
          <p:cNvSpPr>
            <a:spLocks noGrp="1"/>
          </p:cNvSpPr>
          <p:nvPr>
            <p:ph type="ftr" sz="quarter" idx="11"/>
          </p:nvPr>
        </p:nvSpPr>
        <p:spPr/>
        <p:txBody>
          <a:bodyPr/>
          <a:lstStyle>
            <a:lvl1pPr>
              <a:defRPr/>
            </a:lvl1pPr>
          </a:lstStyle>
          <a:p>
            <a:r>
              <a:rPr lang="da-DK" smtClean="0"/>
              <a:t>Steffen M. Iversen, IFPR</a:t>
            </a:r>
            <a:endParaRPr lang="da-DK"/>
          </a:p>
        </p:txBody>
      </p:sp>
      <p:sp>
        <p:nvSpPr>
          <p:cNvPr id="7" name="Pladsholder til diasnummer 5"/>
          <p:cNvSpPr>
            <a:spLocks noGrp="1"/>
          </p:cNvSpPr>
          <p:nvPr>
            <p:ph type="sldNum" sz="quarter" idx="12"/>
          </p:nvPr>
        </p:nvSpPr>
        <p:spPr/>
        <p:txBody>
          <a:bodyPr/>
          <a:lstStyle>
            <a:lvl1pPr>
              <a:defRPr/>
            </a:lvl1pPr>
          </a:lstStyle>
          <a:p>
            <a:fld id="{47CF10BC-5AAC-4C2E-9F13-0DA2C2E5F638}" type="slidenum">
              <a:rPr lang="da-DK" smtClean="0"/>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p:cNvPicPr>
            <a:picLocks noChangeAspect="1"/>
          </p:cNvPicPr>
          <p:nvPr/>
        </p:nvPicPr>
        <p:blipFill>
          <a:blip r:embed="rId11" cstate="print"/>
          <a:srcRect/>
          <a:stretch>
            <a:fillRect/>
          </a:stretch>
        </p:blipFill>
        <p:spPr bwMode="auto">
          <a:xfrm>
            <a:off x="0" y="6534150"/>
            <a:ext cx="9144000" cy="323850"/>
          </a:xfrm>
          <a:prstGeom prst="rect">
            <a:avLst/>
          </a:prstGeom>
          <a:noFill/>
          <a:ln w="9525">
            <a:noFill/>
            <a:miter lim="800000"/>
            <a:headEnd/>
            <a:tailEnd/>
          </a:ln>
        </p:spPr>
      </p:pic>
      <p:sp>
        <p:nvSpPr>
          <p:cNvPr id="1027" name="Pladsholder til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p>
        </p:txBody>
      </p:sp>
      <p:sp>
        <p:nvSpPr>
          <p:cNvPr id="1028" name="Pladsholder til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p:txBody>
      </p:sp>
      <p:sp>
        <p:nvSpPr>
          <p:cNvPr id="4" name="Pladsholder til dato 3"/>
          <p:cNvSpPr>
            <a:spLocks noGrp="1"/>
          </p:cNvSpPr>
          <p:nvPr>
            <p:ph type="dt" sz="half" idx="2"/>
          </p:nvPr>
        </p:nvSpPr>
        <p:spPr>
          <a:xfrm>
            <a:off x="357188" y="6572250"/>
            <a:ext cx="857250" cy="285750"/>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bg1"/>
                </a:solidFill>
                <a:latin typeface="Gill Sans MT" pitchFamily="18" charset="-18"/>
              </a:defRPr>
            </a:lvl1pPr>
          </a:lstStyle>
          <a:p>
            <a:fld id="{EDE975C7-5843-4566-9A69-586184DE8A01}" type="datetime1">
              <a:rPr lang="da-DK" smtClean="0"/>
              <a:pPr/>
              <a:t>26-03-2012</a:t>
            </a:fld>
            <a:endParaRPr lang="da-DK" dirty="0"/>
          </a:p>
        </p:txBody>
      </p:sp>
      <p:sp>
        <p:nvSpPr>
          <p:cNvPr id="5" name="Pladsholder til sidefod 4"/>
          <p:cNvSpPr>
            <a:spLocks noGrp="1"/>
          </p:cNvSpPr>
          <p:nvPr>
            <p:ph type="ftr" sz="quarter" idx="3"/>
          </p:nvPr>
        </p:nvSpPr>
        <p:spPr>
          <a:xfrm>
            <a:off x="1143000" y="6572250"/>
            <a:ext cx="2895600" cy="285750"/>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bg1"/>
                </a:solidFill>
                <a:latin typeface="Gill Sans MT" pitchFamily="18" charset="-18"/>
              </a:defRPr>
            </a:lvl1pPr>
          </a:lstStyle>
          <a:p>
            <a:r>
              <a:rPr lang="da-DK" dirty="0" smtClean="0"/>
              <a:t>Steffen M. Iversen, IFPR</a:t>
            </a:r>
            <a:endParaRPr lang="da-DK" dirty="0"/>
          </a:p>
        </p:txBody>
      </p:sp>
      <p:sp>
        <p:nvSpPr>
          <p:cNvPr id="6" name="Pladsholder til diasnummer 5"/>
          <p:cNvSpPr>
            <a:spLocks noGrp="1"/>
          </p:cNvSpPr>
          <p:nvPr>
            <p:ph type="sldNum" sz="quarter" idx="4"/>
          </p:nvPr>
        </p:nvSpPr>
        <p:spPr>
          <a:xfrm>
            <a:off x="0" y="6572250"/>
            <a:ext cx="428625" cy="285750"/>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bg1"/>
                </a:solidFill>
                <a:latin typeface="Gill Sans MT" pitchFamily="18" charset="-18"/>
              </a:defRPr>
            </a:lvl1pPr>
          </a:lstStyle>
          <a:p>
            <a:fld id="{47CF10BC-5AAC-4C2E-9F13-0DA2C2E5F638}" type="slidenum">
              <a:rPr lang="da-DK" smtClean="0"/>
              <a:pPr/>
              <a:t>‹nr.›</a:t>
            </a:fld>
            <a:endParaRPr lang="da-DK"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ctr" rtl="0" eaLnBrk="1" fontAlgn="base" hangingPunct="1">
        <a:spcBef>
          <a:spcPct val="0"/>
        </a:spcBef>
        <a:spcAft>
          <a:spcPct val="0"/>
        </a:spcAft>
        <a:defRPr sz="3600" b="1" kern="1200">
          <a:solidFill>
            <a:schemeClr val="tx1"/>
          </a:solidFill>
          <a:latin typeface="+mj-lt"/>
          <a:ea typeface="ＭＳ Ｐゴシック" pitchFamily="-106" charset="-128"/>
          <a:cs typeface="ＭＳ Ｐゴシック" pitchFamily="-106" charset="-128"/>
        </a:defRPr>
      </a:lvl1pPr>
      <a:lvl2pPr algn="ctr" rtl="0" eaLnBrk="1" fontAlgn="base" hangingPunct="1">
        <a:spcBef>
          <a:spcPct val="0"/>
        </a:spcBef>
        <a:spcAft>
          <a:spcPct val="0"/>
        </a:spcAft>
        <a:defRPr sz="3600" b="1">
          <a:solidFill>
            <a:schemeClr val="tx1"/>
          </a:solidFill>
          <a:latin typeface="Gill Sans MT" pitchFamily="-106" charset="-18"/>
          <a:ea typeface="ＭＳ Ｐゴシック" pitchFamily="-106" charset="-128"/>
          <a:cs typeface="ＭＳ Ｐゴシック" pitchFamily="-106" charset="-128"/>
        </a:defRPr>
      </a:lvl2pPr>
      <a:lvl3pPr algn="ctr" rtl="0" eaLnBrk="1" fontAlgn="base" hangingPunct="1">
        <a:spcBef>
          <a:spcPct val="0"/>
        </a:spcBef>
        <a:spcAft>
          <a:spcPct val="0"/>
        </a:spcAft>
        <a:defRPr sz="3600" b="1">
          <a:solidFill>
            <a:schemeClr val="tx1"/>
          </a:solidFill>
          <a:latin typeface="Gill Sans MT" pitchFamily="-106" charset="-18"/>
          <a:ea typeface="ＭＳ Ｐゴシック" pitchFamily="-106" charset="-128"/>
          <a:cs typeface="ＭＳ Ｐゴシック" pitchFamily="-106" charset="-128"/>
        </a:defRPr>
      </a:lvl3pPr>
      <a:lvl4pPr algn="ctr" rtl="0" eaLnBrk="1" fontAlgn="base" hangingPunct="1">
        <a:spcBef>
          <a:spcPct val="0"/>
        </a:spcBef>
        <a:spcAft>
          <a:spcPct val="0"/>
        </a:spcAft>
        <a:defRPr sz="3600" b="1">
          <a:solidFill>
            <a:schemeClr val="tx1"/>
          </a:solidFill>
          <a:latin typeface="Gill Sans MT" pitchFamily="-106" charset="-18"/>
          <a:ea typeface="ＭＳ Ｐゴシック" pitchFamily="-106" charset="-128"/>
          <a:cs typeface="ＭＳ Ｐゴシック" pitchFamily="-106" charset="-128"/>
        </a:defRPr>
      </a:lvl4pPr>
      <a:lvl5pPr algn="ctr" rtl="0" eaLnBrk="1" fontAlgn="base" hangingPunct="1">
        <a:spcBef>
          <a:spcPct val="0"/>
        </a:spcBef>
        <a:spcAft>
          <a:spcPct val="0"/>
        </a:spcAft>
        <a:defRPr sz="3600" b="1">
          <a:solidFill>
            <a:schemeClr val="tx1"/>
          </a:solidFill>
          <a:latin typeface="Gill Sans MT" pitchFamily="-106" charset="-18"/>
          <a:ea typeface="ＭＳ Ｐゴシック" pitchFamily="-106" charset="-128"/>
          <a:cs typeface="ＭＳ Ｐゴシック" pitchFamily="-106" charset="-128"/>
        </a:defRPr>
      </a:lvl5pPr>
      <a:lvl6pPr marL="457200" algn="ctr" rtl="0" eaLnBrk="1" fontAlgn="base" hangingPunct="1">
        <a:spcBef>
          <a:spcPct val="0"/>
        </a:spcBef>
        <a:spcAft>
          <a:spcPct val="0"/>
        </a:spcAft>
        <a:defRPr sz="3600" b="1">
          <a:solidFill>
            <a:schemeClr val="tx1"/>
          </a:solidFill>
          <a:latin typeface="Gill Sans MT" pitchFamily="-106" charset="-18"/>
        </a:defRPr>
      </a:lvl6pPr>
      <a:lvl7pPr marL="914400" algn="ctr" rtl="0" eaLnBrk="1" fontAlgn="base" hangingPunct="1">
        <a:spcBef>
          <a:spcPct val="0"/>
        </a:spcBef>
        <a:spcAft>
          <a:spcPct val="0"/>
        </a:spcAft>
        <a:defRPr sz="3600" b="1">
          <a:solidFill>
            <a:schemeClr val="tx1"/>
          </a:solidFill>
          <a:latin typeface="Gill Sans MT" pitchFamily="-106" charset="-18"/>
        </a:defRPr>
      </a:lvl7pPr>
      <a:lvl8pPr marL="1371600" algn="ctr" rtl="0" eaLnBrk="1" fontAlgn="base" hangingPunct="1">
        <a:spcBef>
          <a:spcPct val="0"/>
        </a:spcBef>
        <a:spcAft>
          <a:spcPct val="0"/>
        </a:spcAft>
        <a:defRPr sz="3600" b="1">
          <a:solidFill>
            <a:schemeClr val="tx1"/>
          </a:solidFill>
          <a:latin typeface="Gill Sans MT" pitchFamily="-106" charset="-18"/>
        </a:defRPr>
      </a:lvl8pPr>
      <a:lvl9pPr marL="1828800" algn="ctr" rtl="0" eaLnBrk="1" fontAlgn="base" hangingPunct="1">
        <a:spcBef>
          <a:spcPct val="0"/>
        </a:spcBef>
        <a:spcAft>
          <a:spcPct val="0"/>
        </a:spcAft>
        <a:defRPr sz="3600" b="1">
          <a:solidFill>
            <a:schemeClr val="tx1"/>
          </a:solidFill>
          <a:latin typeface="Gill Sans MT" pitchFamily="-106" charset="-18"/>
        </a:defRPr>
      </a:lvl9pPr>
    </p:titleStyle>
    <p:bodyStyle>
      <a:lvl1pPr marL="342900" indent="-342900" algn="l" rtl="0" eaLnBrk="1" fontAlgn="base" hangingPunct="1">
        <a:spcBef>
          <a:spcPct val="20000"/>
        </a:spcBef>
        <a:spcAft>
          <a:spcPct val="0"/>
        </a:spcAft>
        <a:buClr>
          <a:srgbClr val="7F7F7F"/>
        </a:buClr>
        <a:buFont typeface="Wingdings" pitchFamily="18" charset="2"/>
        <a:buChar char="§"/>
        <a:defRPr sz="2400" kern="1200">
          <a:solidFill>
            <a:schemeClr val="tx1"/>
          </a:solidFill>
          <a:latin typeface="+mn-lt"/>
          <a:ea typeface="ＭＳ Ｐゴシック" pitchFamily="-106" charset="-128"/>
          <a:cs typeface="ＭＳ Ｐゴシック" pitchFamily="-106" charset="-128"/>
        </a:defRPr>
      </a:lvl1pPr>
      <a:lvl2pPr marL="742950" indent="-285750" algn="l" rtl="0" eaLnBrk="1" fontAlgn="base" hangingPunct="1">
        <a:spcBef>
          <a:spcPct val="20000"/>
        </a:spcBef>
        <a:spcAft>
          <a:spcPct val="0"/>
        </a:spcAft>
        <a:buClr>
          <a:srgbClr val="7F7F7F"/>
        </a:buClr>
        <a:buFont typeface="Wingdings" pitchFamily="18" charset="2"/>
        <a:buChar char="§"/>
        <a:defRPr sz="2400" kern="1200">
          <a:solidFill>
            <a:schemeClr val="tx1"/>
          </a:solidFill>
          <a:latin typeface="+mn-lt"/>
          <a:ea typeface="ＭＳ Ｐゴシック" pitchFamily="-106" charset="-128"/>
          <a:cs typeface="ＭＳ Ｐゴシック"/>
        </a:defRPr>
      </a:lvl2pPr>
      <a:lvl3pPr marL="1143000" indent="-228600" algn="l" rtl="0" eaLnBrk="1" fontAlgn="base" hangingPunct="1">
        <a:spcBef>
          <a:spcPct val="20000"/>
        </a:spcBef>
        <a:spcAft>
          <a:spcPct val="0"/>
        </a:spcAft>
        <a:buClr>
          <a:srgbClr val="7F7F7F"/>
        </a:buClr>
        <a:buFont typeface="Wingdings" pitchFamily="18" charset="2"/>
        <a:buChar char="§"/>
        <a:defRPr sz="2000" kern="1200">
          <a:solidFill>
            <a:schemeClr val="tx1"/>
          </a:solidFill>
          <a:latin typeface="+mn-lt"/>
          <a:ea typeface="ＭＳ Ｐゴシック" pitchFamily="-106" charset="-128"/>
          <a:cs typeface="ＭＳ Ｐゴシック"/>
        </a:defRPr>
      </a:lvl3pPr>
      <a:lvl4pPr marL="1600200" indent="-228600" algn="l" rtl="0" eaLnBrk="1" fontAlgn="base" hangingPunct="1">
        <a:spcBef>
          <a:spcPct val="20000"/>
        </a:spcBef>
        <a:spcAft>
          <a:spcPct val="0"/>
        </a:spcAft>
        <a:buClr>
          <a:srgbClr val="7F7F7F"/>
        </a:buClr>
        <a:buFont typeface="Wingdings" pitchFamily="18" charset="2"/>
        <a:buChar char="§"/>
        <a:defRPr sz="2000" kern="1200">
          <a:solidFill>
            <a:schemeClr val="tx1"/>
          </a:solidFill>
          <a:latin typeface="+mn-lt"/>
          <a:ea typeface="ＭＳ Ｐゴシック" pitchFamily="-106" charset="-128"/>
          <a:cs typeface="ＭＳ Ｐゴシック"/>
        </a:defRPr>
      </a:lvl4pPr>
      <a:lvl5pPr marL="2057400" indent="-228600" algn="l" rtl="0" eaLnBrk="1" fontAlgn="base" hangingPunct="1">
        <a:spcBef>
          <a:spcPct val="20000"/>
        </a:spcBef>
        <a:spcAft>
          <a:spcPct val="0"/>
        </a:spcAft>
        <a:buClr>
          <a:srgbClr val="7F7F7F"/>
        </a:buClr>
        <a:buFont typeface="Wingdings" pitchFamily="18" charset="2"/>
        <a:buChar char="§"/>
        <a:defRPr kern="1200">
          <a:solidFill>
            <a:schemeClr val="tx1"/>
          </a:solidFill>
          <a:latin typeface="+mn-lt"/>
          <a:ea typeface="ＭＳ Ｐゴシック" pitchFamily="-106"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Besvarelsen%20af%20en%20projektopgave%20b&#248;r%20indeholde%20f&#248;lgende%20hovedafsnit.doc"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Ren%20tekst.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Bearbejdet%20tekst.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Elevbesvarelse.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Bilag%201_Karruselprojekt_skriveordre%20(2).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smtClean="0"/>
              <a:t>Skrivning i matematik </a:t>
            </a:r>
            <a:br>
              <a:rPr lang="da-DK" dirty="0" smtClean="0"/>
            </a:br>
            <a:r>
              <a:rPr lang="da-DK" dirty="0" smtClean="0"/>
              <a:t> - et elevperspektiv</a:t>
            </a:r>
            <a:br>
              <a:rPr lang="da-DK" dirty="0" smtClean="0"/>
            </a:br>
            <a:endParaRPr lang="da-DK" dirty="0"/>
          </a:p>
        </p:txBody>
      </p:sp>
      <p:sp>
        <p:nvSpPr>
          <p:cNvPr id="4" name="Undertitel 3"/>
          <p:cNvSpPr>
            <a:spLocks noGrp="1"/>
          </p:cNvSpPr>
          <p:nvPr>
            <p:ph type="subTitle" idx="1"/>
          </p:nvPr>
        </p:nvSpPr>
        <p:spPr/>
        <p:txBody>
          <a:bodyPr/>
          <a:lstStyle/>
          <a:p>
            <a:r>
              <a:rPr lang="da-DK" dirty="0" smtClean="0">
                <a:solidFill>
                  <a:schemeClr val="tx1"/>
                </a:solidFill>
              </a:rPr>
              <a:t>Konferencen </a:t>
            </a:r>
            <a:r>
              <a:rPr lang="da-DK" i="1" dirty="0" smtClean="0">
                <a:solidFill>
                  <a:schemeClr val="tx1"/>
                </a:solidFill>
              </a:rPr>
              <a:t>Faglighed og skriftlighed</a:t>
            </a:r>
          </a:p>
          <a:p>
            <a:r>
              <a:rPr lang="da-DK" dirty="0" smtClean="0">
                <a:solidFill>
                  <a:schemeClr val="tx1"/>
                </a:solidFill>
              </a:rPr>
              <a:t> Odense – 22. marts 2012</a:t>
            </a:r>
          </a:p>
          <a:p>
            <a:r>
              <a:rPr lang="da-DK" dirty="0" smtClean="0">
                <a:solidFill>
                  <a:schemeClr val="tx1"/>
                </a:solidFill>
              </a:rPr>
              <a:t>Steffen M. Iversen, IFPR, SDU</a:t>
            </a:r>
          </a:p>
          <a:p>
            <a:r>
              <a:rPr lang="da-DK" dirty="0" smtClean="0">
                <a:solidFill>
                  <a:schemeClr val="tx1"/>
                </a:solidFill>
              </a:rPr>
              <a:t>Marit Hvalsøe Schou, OTG, SDE</a:t>
            </a:r>
          </a:p>
          <a:p>
            <a:endParaRPr lang="da-DK"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332656"/>
            <a:ext cx="8075240" cy="562074"/>
          </a:xfrm>
        </p:spPr>
        <p:txBody>
          <a:bodyPr/>
          <a:lstStyle/>
          <a:p>
            <a:r>
              <a:rPr lang="da-DK" sz="2800" dirty="0" smtClean="0"/>
              <a:t>Eksempler på skriftkulturer </a:t>
            </a:r>
            <a:r>
              <a:rPr lang="da-DK" sz="2800" dirty="0" err="1" smtClean="0"/>
              <a:t>htx-case</a:t>
            </a:r>
            <a:endParaRPr lang="da-DK" sz="2800" dirty="0"/>
          </a:p>
        </p:txBody>
      </p:sp>
      <p:sp>
        <p:nvSpPr>
          <p:cNvPr id="3" name="Pladsholder til indhold 2"/>
          <p:cNvSpPr>
            <a:spLocks noGrp="1"/>
          </p:cNvSpPr>
          <p:nvPr>
            <p:ph idx="1"/>
          </p:nvPr>
        </p:nvSpPr>
        <p:spPr>
          <a:xfrm>
            <a:off x="467544" y="1268760"/>
            <a:ext cx="8229600" cy="5217443"/>
          </a:xfrm>
        </p:spPr>
        <p:txBody>
          <a:bodyPr/>
          <a:lstStyle/>
          <a:p>
            <a:r>
              <a:rPr lang="da-DK" sz="2000" b="1" dirty="0" smtClean="0"/>
              <a:t>Lokal skoleskriftkultur</a:t>
            </a:r>
          </a:p>
          <a:p>
            <a:pPr lvl="1"/>
            <a:r>
              <a:rPr lang="da-DK" sz="2000" dirty="0" smtClean="0"/>
              <a:t>Fælles skriftkulturer?</a:t>
            </a:r>
          </a:p>
          <a:p>
            <a:pPr lvl="1"/>
            <a:r>
              <a:rPr lang="da-DK" sz="2000" dirty="0" smtClean="0"/>
              <a:t>Hjemmeopgaver og  projektrapporter – konsensus?</a:t>
            </a:r>
          </a:p>
          <a:p>
            <a:endParaRPr lang="da-DK" sz="2000" dirty="0" smtClean="0"/>
          </a:p>
          <a:p>
            <a:r>
              <a:rPr lang="da-DK" sz="2000" b="1" dirty="0" smtClean="0"/>
              <a:t>Matematikfaglig (e) lærerskriftkultur</a:t>
            </a:r>
          </a:p>
          <a:p>
            <a:pPr lvl="1"/>
            <a:r>
              <a:rPr lang="da-DK" sz="2000" dirty="0" smtClean="0"/>
              <a:t>Nye lærere, nye måder at skrive på (eller hvad?)</a:t>
            </a:r>
          </a:p>
          <a:p>
            <a:pPr lvl="1"/>
            <a:r>
              <a:rPr lang="da-DK" sz="2000" dirty="0" smtClean="0"/>
              <a:t>Ex. </a:t>
            </a:r>
            <a:r>
              <a:rPr lang="da-DK" sz="2000" dirty="0" smtClean="0">
                <a:hlinkClick r:id="rId3" action="ppaction://hlinkfile"/>
              </a:rPr>
              <a:t>brug af skabeloner, </a:t>
            </a:r>
            <a:r>
              <a:rPr lang="da-DK" sz="2000" dirty="0" smtClean="0"/>
              <a:t>brug af CAS-sprog</a:t>
            </a:r>
          </a:p>
          <a:p>
            <a:pPr lvl="1"/>
            <a:r>
              <a:rPr lang="da-DK" sz="2000" dirty="0" smtClean="0"/>
              <a:t>Fokus på indhold (</a:t>
            </a:r>
            <a:r>
              <a:rPr lang="da-DK" sz="2000" dirty="0" err="1" smtClean="0"/>
              <a:t>referentialitet</a:t>
            </a:r>
            <a:r>
              <a:rPr lang="da-DK" sz="2000" dirty="0" smtClean="0"/>
              <a:t>) – ikke på form (</a:t>
            </a:r>
            <a:r>
              <a:rPr lang="da-DK" sz="2000" dirty="0" err="1" smtClean="0"/>
              <a:t>ekspressivitet</a:t>
            </a:r>
            <a:r>
              <a:rPr lang="da-DK" sz="2000" dirty="0" smtClean="0"/>
              <a:t>)</a:t>
            </a:r>
          </a:p>
          <a:p>
            <a:pPr lvl="1"/>
            <a:r>
              <a:rPr lang="da-DK" sz="2000" i="1" dirty="0" smtClean="0"/>
              <a:t>Strategi, forklaring</a:t>
            </a:r>
            <a:r>
              <a:rPr lang="da-DK" sz="2000" dirty="0" smtClean="0"/>
              <a:t> og </a:t>
            </a:r>
            <a:r>
              <a:rPr lang="da-DK" sz="2000" i="1" dirty="0" smtClean="0"/>
              <a:t>dokumentation</a:t>
            </a:r>
          </a:p>
          <a:p>
            <a:pPr lvl="1"/>
            <a:r>
              <a:rPr lang="da-DK" sz="2000" dirty="0" smtClean="0"/>
              <a:t>Daglige skrivepraktikker – noter og opgaveregning, fokus på symbolsprog (algebra) og diagrammer</a:t>
            </a:r>
          </a:p>
          <a:p>
            <a:pPr lvl="1"/>
            <a:endParaRPr lang="da-DK" sz="2000" dirty="0" smtClean="0"/>
          </a:p>
          <a:p>
            <a:r>
              <a:rPr lang="da-DK" sz="2000" b="1" dirty="0" smtClean="0"/>
              <a:t>Elevskriftkultur</a:t>
            </a:r>
          </a:p>
          <a:p>
            <a:endParaRPr lang="da-DK" dirty="0"/>
          </a:p>
        </p:txBody>
      </p:sp>
      <p:sp>
        <p:nvSpPr>
          <p:cNvPr id="4" name="Pladsholder til diasnummer 3"/>
          <p:cNvSpPr>
            <a:spLocks noGrp="1"/>
          </p:cNvSpPr>
          <p:nvPr>
            <p:ph type="sldNum" sz="quarter" idx="12"/>
          </p:nvPr>
        </p:nvSpPr>
        <p:spPr/>
        <p:txBody>
          <a:bodyPr/>
          <a:lstStyle/>
          <a:p>
            <a:fld id="{47CF10BC-5AAC-4C2E-9F13-0DA2C2E5F638}" type="slidenum">
              <a:rPr lang="da-DK" smtClean="0"/>
              <a:pPr/>
              <a:t>10</a:t>
            </a:fld>
            <a:endParaRPr lang="da-DK" dirty="0"/>
          </a:p>
        </p:txBody>
      </p:sp>
      <p:sp>
        <p:nvSpPr>
          <p:cNvPr id="5" name="Pladsholder til sidefod 4"/>
          <p:cNvSpPr>
            <a:spLocks noGrp="1"/>
          </p:cNvSpPr>
          <p:nvPr>
            <p:ph type="ftr" sz="quarter" idx="11"/>
          </p:nvPr>
        </p:nvSpPr>
        <p:spPr/>
        <p:txBody>
          <a:bodyPr/>
          <a:lstStyle/>
          <a:p>
            <a:r>
              <a:rPr lang="da-DK" smtClean="0"/>
              <a:t>Steffen M. Iversen, IFPR</a:t>
            </a:r>
            <a:endParaRPr lang="da-DK"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0"/>
            <a:ext cx="8229600" cy="1143000"/>
          </a:xfrm>
        </p:spPr>
        <p:txBody>
          <a:bodyPr/>
          <a:lstStyle/>
          <a:p>
            <a:r>
              <a:rPr lang="da-DK" dirty="0" smtClean="0"/>
              <a:t>Analyse af skriveordrens 1. </a:t>
            </a:r>
            <a:r>
              <a:rPr lang="da-DK" dirty="0" smtClean="0"/>
              <a:t>del</a:t>
            </a:r>
            <a:endParaRPr lang="da-DK" dirty="0"/>
          </a:p>
        </p:txBody>
      </p:sp>
      <p:sp>
        <p:nvSpPr>
          <p:cNvPr id="3" name="Pladsholder til indhold 2"/>
          <p:cNvSpPr>
            <a:spLocks noGrp="1"/>
          </p:cNvSpPr>
          <p:nvPr>
            <p:ph idx="1"/>
          </p:nvPr>
        </p:nvSpPr>
        <p:spPr>
          <a:xfrm>
            <a:off x="467544" y="1052736"/>
            <a:ext cx="8229600" cy="4525963"/>
          </a:xfrm>
        </p:spPr>
        <p:txBody>
          <a:bodyPr/>
          <a:lstStyle/>
          <a:p>
            <a:r>
              <a:rPr lang="da-DK" sz="1800" dirty="0" smtClean="0"/>
              <a:t>Genre?</a:t>
            </a:r>
            <a:r>
              <a:rPr lang="da-DK" sz="1800" i="1" dirty="0" smtClean="0"/>
              <a:t>  </a:t>
            </a:r>
          </a:p>
          <a:p>
            <a:r>
              <a:rPr lang="da-DK" sz="1800" dirty="0" smtClean="0"/>
              <a:t>Verbalsprog, symbolsprog og layout</a:t>
            </a:r>
          </a:p>
          <a:p>
            <a:r>
              <a:rPr lang="da-DK" sz="1800" dirty="0" smtClean="0"/>
              <a:t>Skrivehandlinger (fremstillingsformer): ekspositoriske og normative</a:t>
            </a:r>
          </a:p>
          <a:p>
            <a:r>
              <a:rPr lang="da-DK" sz="1800" dirty="0" smtClean="0"/>
              <a:t>Positionering: </a:t>
            </a:r>
            <a:r>
              <a:rPr lang="da-DK" sz="1800" i="1" dirty="0" smtClean="0"/>
              <a:t>læserne er elever, der skal besvare spørgsmål</a:t>
            </a:r>
          </a:p>
          <a:p>
            <a:pPr lvl="1"/>
            <a:endParaRPr lang="da-DK" sz="1600" dirty="0" smtClean="0"/>
          </a:p>
          <a:p>
            <a:endParaRPr lang="da-DK" sz="1600" dirty="0" smtClean="0"/>
          </a:p>
          <a:p>
            <a:endParaRPr lang="da-DK" sz="1600" dirty="0" smtClean="0"/>
          </a:p>
          <a:p>
            <a:endParaRPr lang="da-DK" sz="1600" dirty="0" smtClean="0"/>
          </a:p>
        </p:txBody>
      </p:sp>
      <p:sp>
        <p:nvSpPr>
          <p:cNvPr id="5" name="Pladsholder til diasnummer 4"/>
          <p:cNvSpPr>
            <a:spLocks noGrp="1"/>
          </p:cNvSpPr>
          <p:nvPr>
            <p:ph type="sldNum" sz="quarter" idx="12"/>
          </p:nvPr>
        </p:nvSpPr>
        <p:spPr/>
        <p:txBody>
          <a:bodyPr/>
          <a:lstStyle/>
          <a:p>
            <a:fld id="{47CF10BC-5AAC-4C2E-9F13-0DA2C2E5F638}" type="slidenum">
              <a:rPr lang="da-DK" smtClean="0"/>
              <a:pPr/>
              <a:t>11</a:t>
            </a:fld>
            <a:endParaRPr lang="da-DK" dirty="0"/>
          </a:p>
        </p:txBody>
      </p:sp>
      <p:sp>
        <p:nvSpPr>
          <p:cNvPr id="6" name="Pladsholder til sidefod 5"/>
          <p:cNvSpPr>
            <a:spLocks noGrp="1"/>
          </p:cNvSpPr>
          <p:nvPr>
            <p:ph type="ftr" sz="quarter" idx="11"/>
          </p:nvPr>
        </p:nvSpPr>
        <p:spPr/>
        <p:txBody>
          <a:bodyPr/>
          <a:lstStyle/>
          <a:p>
            <a:r>
              <a:rPr lang="da-DK" smtClean="0"/>
              <a:t>Steffen M. Iversen, IFPR</a:t>
            </a:r>
            <a:endParaRPr lang="da-DK"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219256" cy="562074"/>
          </a:xfrm>
        </p:spPr>
        <p:txBody>
          <a:bodyPr/>
          <a:lstStyle/>
          <a:p>
            <a:r>
              <a:rPr lang="da-DK" dirty="0" smtClean="0"/>
              <a:t>Analyse af skriveordrens 2. </a:t>
            </a:r>
            <a:r>
              <a:rPr lang="da-DK" dirty="0" smtClean="0"/>
              <a:t>del</a:t>
            </a:r>
            <a:endParaRPr lang="da-DK" dirty="0"/>
          </a:p>
        </p:txBody>
      </p:sp>
      <p:sp>
        <p:nvSpPr>
          <p:cNvPr id="3" name="Pladsholder til indhold 2"/>
          <p:cNvSpPr>
            <a:spLocks noGrp="1"/>
          </p:cNvSpPr>
          <p:nvPr>
            <p:ph idx="1"/>
          </p:nvPr>
        </p:nvSpPr>
        <p:spPr>
          <a:xfrm>
            <a:off x="467544" y="764704"/>
            <a:ext cx="8229600" cy="5102027"/>
          </a:xfrm>
        </p:spPr>
        <p:txBody>
          <a:bodyPr/>
          <a:lstStyle/>
          <a:p>
            <a:r>
              <a:rPr lang="da-DK" sz="1800" dirty="0" smtClean="0"/>
              <a:t>Genre?</a:t>
            </a:r>
            <a:endParaRPr lang="da-DK" sz="1800" i="1" dirty="0" smtClean="0"/>
          </a:p>
          <a:p>
            <a:r>
              <a:rPr lang="da-DK" sz="1800" dirty="0" smtClean="0"/>
              <a:t>Verbalsprog og ét diagram</a:t>
            </a:r>
          </a:p>
          <a:p>
            <a:r>
              <a:rPr lang="da-DK" sz="1800" dirty="0" smtClean="0"/>
              <a:t>Skrivehandlinger (fremstillingsformer): ekspositoriske(beskrivende) og normative</a:t>
            </a:r>
          </a:p>
          <a:p>
            <a:r>
              <a:rPr lang="da-DK" sz="1800" dirty="0" smtClean="0"/>
              <a:t>Personlig henvendelse,  krav om valg, inddragelse af affekt</a:t>
            </a:r>
          </a:p>
          <a:p>
            <a:r>
              <a:rPr lang="da-DK" sz="1800" dirty="0" smtClean="0"/>
              <a:t>Positionering: </a:t>
            </a:r>
            <a:r>
              <a:rPr lang="da-DK" sz="1800" i="1" dirty="0" smtClean="0"/>
              <a:t>læseren er en elev der skal løse en opgave, som kræver faglig autoritet</a:t>
            </a:r>
          </a:p>
          <a:p>
            <a:pPr lvl="1"/>
            <a:endParaRPr lang="da-DK" sz="1600" dirty="0" smtClean="0"/>
          </a:p>
          <a:p>
            <a:endParaRPr lang="da-DK" sz="1600" dirty="0" smtClean="0"/>
          </a:p>
          <a:p>
            <a:endParaRPr lang="da-DK" sz="1600" dirty="0" smtClean="0"/>
          </a:p>
          <a:p>
            <a:endParaRPr lang="da-DK" sz="1600" dirty="0" smtClean="0"/>
          </a:p>
        </p:txBody>
      </p:sp>
      <p:sp>
        <p:nvSpPr>
          <p:cNvPr id="6" name="Pladsholder til diasnummer 5"/>
          <p:cNvSpPr>
            <a:spLocks noGrp="1"/>
          </p:cNvSpPr>
          <p:nvPr>
            <p:ph type="sldNum" sz="quarter" idx="12"/>
          </p:nvPr>
        </p:nvSpPr>
        <p:spPr/>
        <p:txBody>
          <a:bodyPr/>
          <a:lstStyle/>
          <a:p>
            <a:fld id="{47CF10BC-5AAC-4C2E-9F13-0DA2C2E5F638}" type="slidenum">
              <a:rPr lang="da-DK" smtClean="0"/>
              <a:pPr/>
              <a:t>12</a:t>
            </a:fld>
            <a:endParaRPr lang="da-DK" dirty="0"/>
          </a:p>
        </p:txBody>
      </p:sp>
      <p:sp>
        <p:nvSpPr>
          <p:cNvPr id="7" name="Pladsholder til sidefod 6"/>
          <p:cNvSpPr>
            <a:spLocks noGrp="1"/>
          </p:cNvSpPr>
          <p:nvPr>
            <p:ph type="ftr" sz="quarter" idx="11"/>
          </p:nvPr>
        </p:nvSpPr>
        <p:spPr/>
        <p:txBody>
          <a:bodyPr/>
          <a:lstStyle/>
          <a:p>
            <a:r>
              <a:rPr lang="da-DK" smtClean="0"/>
              <a:t>Steffen M. Iversen, IFPR</a:t>
            </a:r>
            <a:endParaRPr lang="da-DK"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dsholder til indhold 3"/>
          <p:cNvGraphicFramePr>
            <a:graphicFrameLocks noGrp="1"/>
          </p:cNvGraphicFramePr>
          <p:nvPr>
            <p:ph idx="1"/>
          </p:nvPr>
        </p:nvGraphicFramePr>
        <p:xfrm>
          <a:off x="251520" y="188640"/>
          <a:ext cx="8640960" cy="6056973"/>
        </p:xfrm>
        <a:graphic>
          <a:graphicData uri="http://schemas.openxmlformats.org/drawingml/2006/table">
            <a:tbl>
              <a:tblPr/>
              <a:tblGrid>
                <a:gridCol w="1405034"/>
                <a:gridCol w="3301830"/>
                <a:gridCol w="3934096"/>
              </a:tblGrid>
              <a:tr h="220812">
                <a:tc>
                  <a:txBody>
                    <a:bodyPr/>
                    <a:lstStyle/>
                    <a:p>
                      <a:pPr algn="ctr">
                        <a:lnSpc>
                          <a:spcPct val="115000"/>
                        </a:lnSpc>
                        <a:spcAft>
                          <a:spcPts val="0"/>
                        </a:spcAft>
                      </a:pPr>
                      <a:r>
                        <a:rPr lang="da-DK" sz="1200" b="1" dirty="0">
                          <a:latin typeface="Calibri"/>
                          <a:ea typeface="Calibri"/>
                          <a:cs typeface="Times New Roman"/>
                        </a:rPr>
                        <a:t>Teksttræk</a:t>
                      </a:r>
                    </a:p>
                  </a:txBody>
                  <a:tcPr marL="41283" marR="4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200" b="1" dirty="0" smtClean="0"/>
                        <a:t>Elev1</a:t>
                      </a:r>
                      <a:endParaRPr lang="da-DK" sz="1200" b="1" dirty="0">
                        <a:latin typeface="Calibri"/>
                        <a:ea typeface="Calibri"/>
                        <a:cs typeface="Times New Roman"/>
                      </a:endParaRPr>
                    </a:p>
                  </a:txBody>
                  <a:tcPr marL="41283" marR="4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a-DK" sz="1200" b="1" dirty="0" smtClean="0"/>
                        <a:t>Elev2</a:t>
                      </a:r>
                      <a:endParaRPr lang="da-DK" sz="1200" b="1" dirty="0">
                        <a:latin typeface="Calibri"/>
                        <a:ea typeface="Calibri"/>
                        <a:cs typeface="Times New Roman"/>
                      </a:endParaRPr>
                    </a:p>
                  </a:txBody>
                  <a:tcPr marL="41283" marR="4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7019">
                <a:tc>
                  <a:txBody>
                    <a:bodyPr/>
                    <a:lstStyle/>
                    <a:p>
                      <a:pPr algn="l">
                        <a:lnSpc>
                          <a:spcPct val="115000"/>
                        </a:lnSpc>
                        <a:spcAft>
                          <a:spcPts val="0"/>
                        </a:spcAft>
                      </a:pPr>
                      <a:r>
                        <a:rPr lang="da-DK" sz="1200" b="1" i="1" dirty="0">
                          <a:latin typeface="Calibri"/>
                          <a:ea typeface="Calibri"/>
                          <a:cs typeface="Times New Roman"/>
                        </a:rPr>
                        <a:t>Opbygning af tekst</a:t>
                      </a:r>
                      <a:endParaRPr lang="da-DK" sz="1200" b="1" dirty="0">
                        <a:latin typeface="Calibri"/>
                        <a:ea typeface="Calibri"/>
                        <a:cs typeface="Times New Roman"/>
                      </a:endParaRPr>
                    </a:p>
                  </a:txBody>
                  <a:tcPr marL="41283" marR="4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da-DK" sz="1200">
                          <a:latin typeface="Calibri"/>
                          <a:ea typeface="Calibri"/>
                          <a:cs typeface="Times New Roman"/>
                        </a:rPr>
                        <a:t>Forside–&gt; indholdsfortegnelse–&gt; indledning–&gt; to afsnit–&gt; konklusion</a:t>
                      </a:r>
                    </a:p>
                    <a:p>
                      <a:pPr algn="l">
                        <a:lnSpc>
                          <a:spcPct val="115000"/>
                        </a:lnSpc>
                        <a:spcAft>
                          <a:spcPts val="0"/>
                        </a:spcAft>
                      </a:pPr>
                      <a:r>
                        <a:rPr lang="da-DK" sz="1200">
                          <a:latin typeface="Calibri"/>
                          <a:ea typeface="Calibri"/>
                          <a:cs typeface="Times New Roman"/>
                        </a:rPr>
                        <a:t>Brug af tærskeltekster</a:t>
                      </a:r>
                    </a:p>
                  </a:txBody>
                  <a:tcPr marL="41283" marR="4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da-DK" sz="1200">
                          <a:latin typeface="Calibri"/>
                          <a:ea typeface="Calibri"/>
                          <a:cs typeface="Times New Roman"/>
                        </a:rPr>
                        <a:t>Spørgsmål –&gt; svar –&gt; spørgsmål –&gt; svar –&gt;…</a:t>
                      </a:r>
                    </a:p>
                  </a:txBody>
                  <a:tcPr marL="41283" marR="4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2093">
                <a:tc>
                  <a:txBody>
                    <a:bodyPr/>
                    <a:lstStyle/>
                    <a:p>
                      <a:pPr algn="l">
                        <a:lnSpc>
                          <a:spcPct val="115000"/>
                        </a:lnSpc>
                        <a:spcAft>
                          <a:spcPts val="0"/>
                        </a:spcAft>
                      </a:pPr>
                      <a:r>
                        <a:rPr lang="da-DK" sz="1200" b="1" i="1" dirty="0">
                          <a:latin typeface="Calibri"/>
                          <a:ea typeface="Calibri"/>
                          <a:cs typeface="Times New Roman"/>
                        </a:rPr>
                        <a:t>Brug af fagbegreber</a:t>
                      </a:r>
                      <a:endParaRPr lang="da-DK" sz="1200" b="1" dirty="0">
                        <a:latin typeface="Calibri"/>
                        <a:ea typeface="Calibri"/>
                        <a:cs typeface="Times New Roman"/>
                      </a:endParaRPr>
                    </a:p>
                  </a:txBody>
                  <a:tcPr marL="41283" marR="4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da-DK" sz="1200">
                          <a:latin typeface="Calibri"/>
                          <a:ea typeface="Calibri"/>
                          <a:cs typeface="Times New Roman"/>
                        </a:rPr>
                        <a:t>Massiv brug gennem hele teksten, også af fagbegreber der ikke optræder i skriveordren</a:t>
                      </a:r>
                    </a:p>
                  </a:txBody>
                  <a:tcPr marL="41283" marR="4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da-DK" sz="1200" dirty="0">
                          <a:latin typeface="Calibri"/>
                          <a:ea typeface="Calibri"/>
                          <a:cs typeface="Times New Roman"/>
                        </a:rPr>
                        <a:t>Brug af fagbegreber i hele teksten. Primært fagbegreber der optræder i skriveordren.</a:t>
                      </a:r>
                    </a:p>
                  </a:txBody>
                  <a:tcPr marL="41283" marR="4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2093">
                <a:tc>
                  <a:txBody>
                    <a:bodyPr/>
                    <a:lstStyle/>
                    <a:p>
                      <a:pPr algn="l">
                        <a:lnSpc>
                          <a:spcPct val="115000"/>
                        </a:lnSpc>
                        <a:spcAft>
                          <a:spcPts val="0"/>
                        </a:spcAft>
                      </a:pPr>
                      <a:r>
                        <a:rPr lang="da-DK" sz="1200" b="1" i="1">
                          <a:latin typeface="Calibri"/>
                          <a:ea typeface="Calibri"/>
                          <a:cs typeface="Times New Roman"/>
                        </a:rPr>
                        <a:t>Brug af skriveordren</a:t>
                      </a:r>
                      <a:endParaRPr lang="da-DK" sz="1200" b="1">
                        <a:latin typeface="Calibri"/>
                        <a:ea typeface="Calibri"/>
                        <a:cs typeface="Times New Roman"/>
                      </a:endParaRPr>
                    </a:p>
                  </a:txBody>
                  <a:tcPr marL="41283" marR="4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da-DK" sz="1200" dirty="0">
                          <a:latin typeface="Calibri"/>
                          <a:ea typeface="Calibri"/>
                          <a:cs typeface="Times New Roman"/>
                        </a:rPr>
                        <a:t>I indledning og kreativ del parafraseres skriveordren</a:t>
                      </a:r>
                    </a:p>
                    <a:p>
                      <a:pPr algn="l">
                        <a:lnSpc>
                          <a:spcPct val="115000"/>
                        </a:lnSpc>
                        <a:spcAft>
                          <a:spcPts val="0"/>
                        </a:spcAft>
                      </a:pPr>
                      <a:r>
                        <a:rPr lang="da-DK" sz="1200" dirty="0">
                          <a:latin typeface="Calibri"/>
                          <a:ea typeface="Calibri"/>
                          <a:cs typeface="Times New Roman"/>
                        </a:rPr>
                        <a:t>I obligatorisk del citeres (dele af) skriveordren</a:t>
                      </a:r>
                    </a:p>
                  </a:txBody>
                  <a:tcPr marL="41283" marR="4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da-DK" sz="1200">
                          <a:latin typeface="Calibri"/>
                          <a:ea typeface="Calibri"/>
                          <a:cs typeface="Times New Roman"/>
                        </a:rPr>
                        <a:t>Skriveordren citeres i hele teksten.</a:t>
                      </a:r>
                    </a:p>
                  </a:txBody>
                  <a:tcPr marL="41283" marR="4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047">
                <a:tc>
                  <a:txBody>
                    <a:bodyPr/>
                    <a:lstStyle/>
                    <a:p>
                      <a:pPr algn="l">
                        <a:lnSpc>
                          <a:spcPct val="115000"/>
                        </a:lnSpc>
                        <a:spcAft>
                          <a:spcPts val="0"/>
                        </a:spcAft>
                      </a:pPr>
                      <a:r>
                        <a:rPr lang="da-DK" sz="1200" b="1" i="1">
                          <a:latin typeface="Calibri"/>
                          <a:ea typeface="Calibri"/>
                          <a:cs typeface="Times New Roman"/>
                        </a:rPr>
                        <a:t>Fagligt indhold</a:t>
                      </a:r>
                      <a:endParaRPr lang="da-DK" sz="1200" b="1">
                        <a:latin typeface="Calibri"/>
                        <a:ea typeface="Calibri"/>
                        <a:cs typeface="Times New Roman"/>
                      </a:endParaRPr>
                    </a:p>
                  </a:txBody>
                  <a:tcPr marL="41283" marR="4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da-DK" sz="1200" dirty="0">
                          <a:latin typeface="Calibri"/>
                          <a:ea typeface="Calibri"/>
                          <a:cs typeface="Times New Roman"/>
                        </a:rPr>
                        <a:t>Karrusel med tre skiver</a:t>
                      </a:r>
                    </a:p>
                  </a:txBody>
                  <a:tcPr marL="41283" marR="4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da-DK" sz="1200">
                          <a:latin typeface="Calibri"/>
                          <a:ea typeface="Calibri"/>
                          <a:cs typeface="Times New Roman"/>
                        </a:rPr>
                        <a:t>Karrusel med to skiver (som vist i skriveordren)</a:t>
                      </a:r>
                    </a:p>
                  </a:txBody>
                  <a:tcPr marL="41283" marR="4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7616">
                <a:tc>
                  <a:txBody>
                    <a:bodyPr/>
                    <a:lstStyle/>
                    <a:p>
                      <a:pPr algn="l">
                        <a:lnSpc>
                          <a:spcPct val="115000"/>
                        </a:lnSpc>
                        <a:spcAft>
                          <a:spcPts val="0"/>
                        </a:spcAft>
                      </a:pPr>
                      <a:r>
                        <a:rPr lang="da-DK" sz="1200" b="1" i="1">
                          <a:latin typeface="Calibri"/>
                          <a:ea typeface="Calibri"/>
                          <a:cs typeface="Times New Roman"/>
                        </a:rPr>
                        <a:t>Elevens vægtning af indhold</a:t>
                      </a:r>
                      <a:endParaRPr lang="da-DK" sz="1200" b="1">
                        <a:latin typeface="Calibri"/>
                        <a:ea typeface="Calibri"/>
                        <a:cs typeface="Times New Roman"/>
                      </a:endParaRPr>
                    </a:p>
                  </a:txBody>
                  <a:tcPr marL="41283" marR="4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da-DK" sz="1200" i="1" dirty="0">
                          <a:latin typeface="Calibri"/>
                          <a:ea typeface="Calibri"/>
                          <a:cs typeface="Times New Roman"/>
                        </a:rPr>
                        <a:t>Tekstens dele</a:t>
                      </a:r>
                      <a:r>
                        <a:rPr lang="da-DK" sz="1200" dirty="0">
                          <a:latin typeface="Calibri"/>
                          <a:ea typeface="Calibri"/>
                          <a:cs typeface="Times New Roman"/>
                        </a:rPr>
                        <a:t>: Kreativ del har forrang – se indledning og konklusion</a:t>
                      </a:r>
                    </a:p>
                    <a:p>
                      <a:pPr algn="l">
                        <a:lnSpc>
                          <a:spcPct val="115000"/>
                        </a:lnSpc>
                        <a:spcAft>
                          <a:spcPts val="0"/>
                        </a:spcAft>
                      </a:pPr>
                      <a:r>
                        <a:rPr lang="da-DK" sz="1200" i="1" dirty="0">
                          <a:latin typeface="Calibri"/>
                          <a:ea typeface="Calibri"/>
                          <a:cs typeface="Times New Roman"/>
                        </a:rPr>
                        <a:t>Diskurs</a:t>
                      </a:r>
                      <a:r>
                        <a:rPr lang="da-DK" sz="1200" dirty="0">
                          <a:latin typeface="Calibri"/>
                          <a:ea typeface="Calibri"/>
                          <a:cs typeface="Times New Roman"/>
                        </a:rPr>
                        <a:t>: Princippet for udregningerne</a:t>
                      </a:r>
                    </a:p>
                  </a:txBody>
                  <a:tcPr marL="41283" marR="4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da-DK" sz="1200" i="1">
                          <a:latin typeface="Calibri"/>
                          <a:ea typeface="Calibri"/>
                          <a:cs typeface="Times New Roman"/>
                        </a:rPr>
                        <a:t>Tekstens dele</a:t>
                      </a:r>
                      <a:r>
                        <a:rPr lang="da-DK" sz="1200">
                          <a:latin typeface="Calibri"/>
                          <a:ea typeface="Calibri"/>
                          <a:cs typeface="Times New Roman"/>
                        </a:rPr>
                        <a:t>: Ingen tydelig vægtning</a:t>
                      </a:r>
                    </a:p>
                    <a:p>
                      <a:pPr algn="l">
                        <a:lnSpc>
                          <a:spcPct val="115000"/>
                        </a:lnSpc>
                        <a:spcAft>
                          <a:spcPts val="0"/>
                        </a:spcAft>
                      </a:pPr>
                      <a:r>
                        <a:rPr lang="da-DK" sz="1200" i="1">
                          <a:latin typeface="Calibri"/>
                          <a:ea typeface="Calibri"/>
                          <a:cs typeface="Times New Roman"/>
                        </a:rPr>
                        <a:t>Diskurs</a:t>
                      </a:r>
                      <a:r>
                        <a:rPr lang="da-DK" sz="1200">
                          <a:latin typeface="Calibri"/>
                          <a:ea typeface="Calibri"/>
                          <a:cs typeface="Times New Roman"/>
                        </a:rPr>
                        <a:t>: At beskrive sin fremgangsmåde</a:t>
                      </a:r>
                    </a:p>
                  </a:txBody>
                  <a:tcPr marL="41283" marR="4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625">
                <a:tc>
                  <a:txBody>
                    <a:bodyPr/>
                    <a:lstStyle/>
                    <a:p>
                      <a:pPr algn="l">
                        <a:lnSpc>
                          <a:spcPct val="115000"/>
                        </a:lnSpc>
                        <a:spcAft>
                          <a:spcPts val="0"/>
                        </a:spcAft>
                      </a:pPr>
                      <a:r>
                        <a:rPr lang="da-DK" sz="1200" b="1" i="1">
                          <a:latin typeface="Calibri"/>
                          <a:ea typeface="Calibri"/>
                          <a:cs typeface="Times New Roman"/>
                        </a:rPr>
                        <a:t>Brug af personlige pronominer</a:t>
                      </a:r>
                      <a:endParaRPr lang="da-DK" sz="1200" b="1">
                        <a:latin typeface="Calibri"/>
                        <a:ea typeface="Calibri"/>
                        <a:cs typeface="Times New Roman"/>
                      </a:endParaRPr>
                    </a:p>
                  </a:txBody>
                  <a:tcPr marL="41283" marR="4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da-DK" sz="1200" dirty="0">
                          <a:latin typeface="Calibri"/>
                          <a:ea typeface="Calibri"/>
                          <a:cs typeface="Times New Roman"/>
                        </a:rPr>
                        <a:t>Indledning + Obligatorisk del –&gt; </a:t>
                      </a:r>
                      <a:r>
                        <a:rPr lang="da-DK" sz="1200" i="1" dirty="0">
                          <a:latin typeface="Calibri"/>
                          <a:ea typeface="Calibri"/>
                          <a:cs typeface="Times New Roman"/>
                        </a:rPr>
                        <a:t>vi </a:t>
                      </a:r>
                      <a:endParaRPr lang="da-DK" sz="1200" dirty="0">
                        <a:latin typeface="Calibri"/>
                        <a:ea typeface="Calibri"/>
                        <a:cs typeface="Times New Roman"/>
                      </a:endParaRPr>
                    </a:p>
                    <a:p>
                      <a:pPr algn="l">
                        <a:lnSpc>
                          <a:spcPct val="115000"/>
                        </a:lnSpc>
                        <a:spcAft>
                          <a:spcPts val="0"/>
                        </a:spcAft>
                      </a:pPr>
                      <a:r>
                        <a:rPr lang="da-DK" sz="1200" dirty="0">
                          <a:latin typeface="Calibri"/>
                          <a:ea typeface="Calibri"/>
                          <a:cs typeface="Times New Roman"/>
                        </a:rPr>
                        <a:t>Kreativ del –&gt;</a:t>
                      </a:r>
                      <a:r>
                        <a:rPr lang="da-DK" sz="1200" i="1" dirty="0">
                          <a:latin typeface="Calibri"/>
                          <a:ea typeface="Calibri"/>
                          <a:cs typeface="Times New Roman"/>
                        </a:rPr>
                        <a:t>jeg</a:t>
                      </a:r>
                      <a:endParaRPr lang="da-DK" sz="1200" dirty="0">
                        <a:latin typeface="Calibri"/>
                        <a:ea typeface="Calibri"/>
                        <a:cs typeface="Times New Roman"/>
                      </a:endParaRPr>
                    </a:p>
                  </a:txBody>
                  <a:tcPr marL="41283" marR="4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da-DK" sz="1200" dirty="0">
                          <a:latin typeface="Calibri"/>
                          <a:ea typeface="Calibri"/>
                          <a:cs typeface="Times New Roman"/>
                        </a:rPr>
                        <a:t>Bruger konsekvent </a:t>
                      </a:r>
                      <a:r>
                        <a:rPr lang="da-DK" sz="1200" i="1" dirty="0">
                          <a:latin typeface="Calibri"/>
                          <a:ea typeface="Calibri"/>
                          <a:cs typeface="Times New Roman"/>
                        </a:rPr>
                        <a:t>jeg</a:t>
                      </a:r>
                      <a:r>
                        <a:rPr lang="da-DK" sz="1200" dirty="0">
                          <a:latin typeface="Calibri"/>
                          <a:ea typeface="Calibri"/>
                          <a:cs typeface="Times New Roman"/>
                        </a:rPr>
                        <a:t> gennem hele teksten</a:t>
                      </a:r>
                    </a:p>
                  </a:txBody>
                  <a:tcPr marL="41283" marR="4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7334">
                <a:tc>
                  <a:txBody>
                    <a:bodyPr/>
                    <a:lstStyle/>
                    <a:p>
                      <a:pPr algn="l">
                        <a:lnSpc>
                          <a:spcPct val="115000"/>
                        </a:lnSpc>
                        <a:spcAft>
                          <a:spcPts val="0"/>
                        </a:spcAft>
                      </a:pPr>
                      <a:r>
                        <a:rPr lang="da-DK" sz="1200" b="1" i="1">
                          <a:latin typeface="Calibri"/>
                          <a:ea typeface="Calibri"/>
                          <a:cs typeface="Times New Roman"/>
                        </a:rPr>
                        <a:t>Hævdelse af autoritet i teksten</a:t>
                      </a:r>
                      <a:endParaRPr lang="da-DK" sz="1200" b="1">
                        <a:latin typeface="Calibri"/>
                        <a:ea typeface="Calibri"/>
                        <a:cs typeface="Times New Roman"/>
                      </a:endParaRPr>
                    </a:p>
                  </a:txBody>
                  <a:tcPr marL="41283" marR="4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da-DK" sz="1200" dirty="0" smtClean="0">
                          <a:latin typeface="Calibri"/>
                          <a:ea typeface="Calibri"/>
                          <a:cs typeface="Times New Roman"/>
                        </a:rPr>
                        <a:t>Direkte hævdelse af autoritet</a:t>
                      </a:r>
                      <a:endParaRPr lang="da-DK" sz="1200" dirty="0">
                        <a:latin typeface="Calibri"/>
                        <a:ea typeface="Calibri"/>
                        <a:cs typeface="Times New Roman"/>
                      </a:endParaRPr>
                    </a:p>
                  </a:txBody>
                  <a:tcPr marL="41283" marR="4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da-DK" sz="1200" dirty="0">
                          <a:latin typeface="Calibri"/>
                          <a:ea typeface="Calibri"/>
                          <a:cs typeface="Times New Roman"/>
                        </a:rPr>
                        <a:t>Ingen direkte hævdelse af autoritet i teksten</a:t>
                      </a:r>
                    </a:p>
                  </a:txBody>
                  <a:tcPr marL="41283" marR="4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7334">
                <a:tc>
                  <a:txBody>
                    <a:bodyPr/>
                    <a:lstStyle/>
                    <a:p>
                      <a:pPr algn="l">
                        <a:lnSpc>
                          <a:spcPct val="115000"/>
                        </a:lnSpc>
                        <a:spcAft>
                          <a:spcPts val="0"/>
                        </a:spcAft>
                      </a:pPr>
                      <a:r>
                        <a:rPr lang="da-DK" sz="1200" b="1" i="1" dirty="0">
                          <a:latin typeface="Calibri"/>
                          <a:ea typeface="Calibri"/>
                          <a:cs typeface="Times New Roman"/>
                        </a:rPr>
                        <a:t>Karakteren af valg</a:t>
                      </a:r>
                      <a:endParaRPr lang="da-DK" sz="1200" b="1" dirty="0">
                        <a:latin typeface="Calibri"/>
                        <a:ea typeface="Calibri"/>
                        <a:cs typeface="Times New Roman"/>
                      </a:endParaRPr>
                    </a:p>
                  </a:txBody>
                  <a:tcPr marL="41283" marR="4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da-DK" sz="1200" dirty="0">
                          <a:latin typeface="Calibri"/>
                          <a:ea typeface="Calibri"/>
                          <a:cs typeface="Times New Roman"/>
                        </a:rPr>
                        <a:t>Obligatorisk del –&gt; ingen eksplicitte valg</a:t>
                      </a:r>
                    </a:p>
                    <a:p>
                      <a:pPr algn="l">
                        <a:lnSpc>
                          <a:spcPct val="115000"/>
                        </a:lnSpc>
                        <a:spcAft>
                          <a:spcPts val="0"/>
                        </a:spcAft>
                      </a:pPr>
                      <a:r>
                        <a:rPr lang="da-DK" sz="1200" dirty="0">
                          <a:latin typeface="Calibri"/>
                          <a:ea typeface="Calibri"/>
                          <a:cs typeface="Times New Roman"/>
                        </a:rPr>
                        <a:t>Kreativ del –&gt; tydelige valg, både mht. til valg af opgave og mht. løsning af denne</a:t>
                      </a:r>
                    </a:p>
                    <a:p>
                      <a:pPr algn="l">
                        <a:lnSpc>
                          <a:spcPct val="115000"/>
                        </a:lnSpc>
                        <a:spcAft>
                          <a:spcPts val="0"/>
                        </a:spcAft>
                      </a:pPr>
                      <a:r>
                        <a:rPr lang="da-DK" sz="1200" i="1" dirty="0">
                          <a:latin typeface="Calibri"/>
                          <a:ea typeface="Calibri"/>
                          <a:cs typeface="Times New Roman"/>
                        </a:rPr>
                        <a:t>Derved overtager skriveren opgaven</a:t>
                      </a:r>
                      <a:endParaRPr lang="da-DK" sz="1200" dirty="0">
                        <a:latin typeface="Calibri"/>
                        <a:ea typeface="Calibri"/>
                        <a:cs typeface="Times New Roman"/>
                      </a:endParaRPr>
                    </a:p>
                    <a:p>
                      <a:pPr algn="l">
                        <a:lnSpc>
                          <a:spcPct val="115000"/>
                        </a:lnSpc>
                        <a:spcAft>
                          <a:spcPts val="0"/>
                        </a:spcAft>
                      </a:pPr>
                      <a:r>
                        <a:rPr lang="da-DK" sz="1200" dirty="0">
                          <a:latin typeface="Calibri"/>
                          <a:ea typeface="Calibri"/>
                          <a:cs typeface="Times New Roman"/>
                        </a:rPr>
                        <a:t> (s. 8) ’</a:t>
                      </a:r>
                      <a:r>
                        <a:rPr lang="da-DK" sz="1200" i="1" dirty="0">
                          <a:latin typeface="Calibri"/>
                          <a:ea typeface="Calibri"/>
                          <a:cs typeface="Times New Roman"/>
                        </a:rPr>
                        <a:t>Til denne tur vil jeg bestemme følgende tre ting.</a:t>
                      </a:r>
                      <a:r>
                        <a:rPr lang="da-DK" sz="1200" dirty="0">
                          <a:latin typeface="Calibri"/>
                          <a:ea typeface="Calibri"/>
                          <a:cs typeface="Times New Roman"/>
                        </a:rPr>
                        <a:t>’</a:t>
                      </a:r>
                    </a:p>
                  </a:txBody>
                  <a:tcPr marL="41283" marR="4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da-DK" sz="1200" dirty="0" smtClean="0">
                          <a:latin typeface="Calibri"/>
                          <a:ea typeface="Calibri"/>
                          <a:cs typeface="Times New Roman"/>
                        </a:rPr>
                        <a:t>Valg angives (på nær i ét problematisk tilfælde) ikke eksplicit</a:t>
                      </a:r>
                    </a:p>
                    <a:p>
                      <a:pPr algn="l">
                        <a:lnSpc>
                          <a:spcPct val="115000"/>
                        </a:lnSpc>
                        <a:spcAft>
                          <a:spcPts val="0"/>
                        </a:spcAft>
                      </a:pPr>
                      <a:r>
                        <a:rPr lang="da-DK" sz="1200" i="1" dirty="0" smtClean="0">
                          <a:latin typeface="Calibri"/>
                          <a:ea typeface="Calibri"/>
                          <a:cs typeface="Times New Roman"/>
                        </a:rPr>
                        <a:t>Det han vil, er at løse opgaven, ikke overtage den</a:t>
                      </a:r>
                      <a:r>
                        <a:rPr lang="da-DK" sz="1200" dirty="0" smtClean="0">
                          <a:latin typeface="Calibri"/>
                          <a:ea typeface="Calibri"/>
                          <a:cs typeface="Times New Roman"/>
                        </a:rPr>
                        <a:t>.</a:t>
                      </a:r>
                      <a:endParaRPr lang="da-DK" sz="1200" dirty="0">
                        <a:latin typeface="Calibri"/>
                        <a:ea typeface="Calibri"/>
                        <a:cs typeface="Times New Roman"/>
                      </a:endParaRPr>
                    </a:p>
                  </a:txBody>
                  <a:tcPr marL="41283" marR="4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Pladsholder til diasnummer 4"/>
          <p:cNvSpPr>
            <a:spLocks noGrp="1"/>
          </p:cNvSpPr>
          <p:nvPr>
            <p:ph type="sldNum" sz="quarter" idx="12"/>
          </p:nvPr>
        </p:nvSpPr>
        <p:spPr/>
        <p:txBody>
          <a:bodyPr/>
          <a:lstStyle/>
          <a:p>
            <a:fld id="{47CF10BC-5AAC-4C2E-9F13-0DA2C2E5F638}" type="slidenum">
              <a:rPr lang="da-DK" smtClean="0"/>
              <a:pPr/>
              <a:t>13</a:t>
            </a:fld>
            <a:endParaRPr lang="da-DK" dirty="0"/>
          </a:p>
        </p:txBody>
      </p:sp>
      <p:sp>
        <p:nvSpPr>
          <p:cNvPr id="6" name="Pladsholder til sidefod 5"/>
          <p:cNvSpPr>
            <a:spLocks noGrp="1"/>
          </p:cNvSpPr>
          <p:nvPr>
            <p:ph type="ftr" sz="quarter" idx="11"/>
          </p:nvPr>
        </p:nvSpPr>
        <p:spPr/>
        <p:txBody>
          <a:bodyPr/>
          <a:lstStyle/>
          <a:p>
            <a:r>
              <a:rPr lang="da-DK" smtClean="0"/>
              <a:t>Steffen M. Iversen, IFPR</a:t>
            </a:r>
            <a:endParaRPr lang="da-DK"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59632" y="0"/>
            <a:ext cx="7056784" cy="576064"/>
          </a:xfrm>
        </p:spPr>
        <p:txBody>
          <a:bodyPr/>
          <a:lstStyle/>
          <a:p>
            <a:r>
              <a:rPr lang="da-DK" sz="2400" dirty="0" smtClean="0"/>
              <a:t>Skriveridentitet(er)</a:t>
            </a:r>
            <a:endParaRPr lang="da-DK" sz="2400" dirty="0"/>
          </a:p>
        </p:txBody>
      </p:sp>
      <p:graphicFrame>
        <p:nvGraphicFramePr>
          <p:cNvPr id="6" name="Pladsholder til indhold 5"/>
          <p:cNvGraphicFramePr>
            <a:graphicFrameLocks noGrp="1"/>
          </p:cNvGraphicFramePr>
          <p:nvPr>
            <p:ph idx="1"/>
          </p:nvPr>
        </p:nvGraphicFramePr>
        <p:xfrm>
          <a:off x="251520" y="692697"/>
          <a:ext cx="8568952" cy="5731222"/>
        </p:xfrm>
        <a:graphic>
          <a:graphicData uri="http://schemas.openxmlformats.org/drawingml/2006/table">
            <a:tbl>
              <a:tblPr firstRow="1" bandRow="1">
                <a:tableStyleId>{5C22544A-7EE6-4342-B048-85BDC9FD1C3A}</a:tableStyleId>
              </a:tblPr>
              <a:tblGrid>
                <a:gridCol w="1329414"/>
                <a:gridCol w="4243867"/>
                <a:gridCol w="2995671"/>
              </a:tblGrid>
              <a:tr h="382558">
                <a:tc>
                  <a:txBody>
                    <a:bodyPr/>
                    <a:lstStyle/>
                    <a:p>
                      <a:endParaRPr lang="da-DK" sz="1400" b="1" dirty="0">
                        <a:solidFill>
                          <a:schemeClr val="bg1"/>
                        </a:solidFill>
                      </a:endParaRPr>
                    </a:p>
                  </a:txBody>
                  <a:tcPr>
                    <a:solidFill>
                      <a:schemeClr val="accent1">
                        <a:lumMod val="20000"/>
                        <a:lumOff val="80000"/>
                      </a:schemeClr>
                    </a:solidFill>
                  </a:tcPr>
                </a:tc>
                <a:tc>
                  <a:txBody>
                    <a:bodyPr/>
                    <a:lstStyle/>
                    <a:p>
                      <a:pPr algn="ctr"/>
                      <a:r>
                        <a:rPr lang="da-DK" sz="1400" dirty="0" smtClean="0"/>
                        <a:t>Elev1</a:t>
                      </a:r>
                      <a:endParaRPr lang="da-DK" sz="1400" dirty="0"/>
                    </a:p>
                  </a:txBody>
                  <a:tcPr/>
                </a:tc>
                <a:tc>
                  <a:txBody>
                    <a:bodyPr/>
                    <a:lstStyle/>
                    <a:p>
                      <a:pPr algn="ctr"/>
                      <a:r>
                        <a:rPr lang="da-DK" sz="1400" dirty="0" smtClean="0"/>
                        <a:t>Elev2</a:t>
                      </a:r>
                      <a:endParaRPr lang="da-DK" sz="1400" dirty="0"/>
                    </a:p>
                  </a:txBody>
                  <a:tcPr/>
                </a:tc>
              </a:tr>
              <a:tr h="3177241">
                <a:tc>
                  <a:txBody>
                    <a:bodyPr/>
                    <a:lstStyle/>
                    <a:p>
                      <a:endParaRPr lang="da-DK" sz="1400" b="1" dirty="0" smtClean="0">
                        <a:solidFill>
                          <a:schemeClr val="bg1"/>
                        </a:solidFill>
                      </a:endParaRPr>
                    </a:p>
                    <a:p>
                      <a:endParaRPr lang="da-DK" sz="1400" b="1" dirty="0" smtClean="0">
                        <a:solidFill>
                          <a:schemeClr val="bg1"/>
                        </a:solidFill>
                      </a:endParaRPr>
                    </a:p>
                    <a:p>
                      <a:endParaRPr lang="da-DK" sz="1400" b="1" dirty="0" smtClean="0">
                        <a:solidFill>
                          <a:schemeClr val="bg1"/>
                        </a:solidFill>
                      </a:endParaRPr>
                    </a:p>
                    <a:p>
                      <a:endParaRPr lang="da-DK" sz="1400" b="1" dirty="0" smtClean="0">
                        <a:solidFill>
                          <a:schemeClr val="bg1"/>
                        </a:solidFill>
                      </a:endParaRPr>
                    </a:p>
                    <a:p>
                      <a:endParaRPr lang="da-DK" sz="1400" b="1" dirty="0" smtClean="0">
                        <a:solidFill>
                          <a:schemeClr val="bg1"/>
                        </a:solidFill>
                      </a:endParaRPr>
                    </a:p>
                    <a:p>
                      <a:r>
                        <a:rPr lang="da-DK" sz="1400" b="1" dirty="0" smtClean="0">
                          <a:solidFill>
                            <a:schemeClr val="bg1"/>
                          </a:solidFill>
                        </a:rPr>
                        <a:t>Diskursivt</a:t>
                      </a:r>
                      <a:endParaRPr lang="da-DK" sz="1400" b="1" baseline="0" dirty="0" smtClean="0">
                        <a:solidFill>
                          <a:schemeClr val="bg1"/>
                        </a:solidFill>
                      </a:endParaRPr>
                    </a:p>
                    <a:p>
                      <a:r>
                        <a:rPr lang="da-DK" sz="1400" b="1" baseline="0" dirty="0" smtClean="0">
                          <a:solidFill>
                            <a:schemeClr val="bg1"/>
                          </a:solidFill>
                        </a:rPr>
                        <a:t>selv</a:t>
                      </a:r>
                      <a:endParaRPr lang="da-DK" sz="1400" b="1" dirty="0">
                        <a:solidFill>
                          <a:schemeClr val="bg1"/>
                        </a:solidFill>
                      </a:endParaRPr>
                    </a:p>
                  </a:txBody>
                  <a:tcPr>
                    <a:solidFill>
                      <a:schemeClr val="accent1"/>
                    </a:solidFill>
                  </a:tcPr>
                </a:tc>
                <a:tc>
                  <a:txBody>
                    <a:bodyPr/>
                    <a:lstStyle/>
                    <a:p>
                      <a:pPr>
                        <a:buFont typeface="Arial" pitchFamily="34" charset="0"/>
                        <a:buNone/>
                      </a:pPr>
                      <a:r>
                        <a:rPr lang="da-DK" sz="1400" i="1" kern="1200" dirty="0" smtClean="0">
                          <a:solidFill>
                            <a:schemeClr val="dk1"/>
                          </a:solidFill>
                          <a:latin typeface="+mn-lt"/>
                          <a:ea typeface="+mn-ea"/>
                          <a:cs typeface="+mn-cs"/>
                        </a:rPr>
                        <a:t>Obligatorisk del</a:t>
                      </a:r>
                    </a:p>
                    <a:p>
                      <a:pPr>
                        <a:buFont typeface="Arial" pitchFamily="34" charset="0"/>
                        <a:buNone/>
                      </a:pPr>
                      <a:r>
                        <a:rPr lang="da-DK" sz="1400" b="1" i="1" kern="1200" dirty="0" smtClean="0">
                          <a:solidFill>
                            <a:schemeClr val="dk1"/>
                          </a:solidFill>
                          <a:latin typeface="+mn-lt"/>
                          <a:ea typeface="+mn-ea"/>
                          <a:cs typeface="+mn-cs"/>
                        </a:rPr>
                        <a:t>Akademisk skriver i matematik, der løser opgaver</a:t>
                      </a:r>
                    </a:p>
                    <a:p>
                      <a:pPr>
                        <a:buFont typeface="Arial" pitchFamily="34" charset="0"/>
                        <a:buNone/>
                      </a:pPr>
                      <a:r>
                        <a:rPr lang="da-DK" sz="1400" kern="1200" dirty="0" smtClean="0">
                          <a:solidFill>
                            <a:schemeClr val="dk1"/>
                          </a:solidFill>
                          <a:latin typeface="+mn-lt"/>
                          <a:ea typeface="+mn-ea"/>
                          <a:cs typeface="+mn-cs"/>
                        </a:rPr>
                        <a:t>(Formel upersonlig stil</a:t>
                      </a:r>
                      <a:r>
                        <a:rPr lang="da-DK" sz="1400" kern="1200" baseline="0" dirty="0" smtClean="0">
                          <a:solidFill>
                            <a:schemeClr val="dk1"/>
                          </a:solidFill>
                          <a:latin typeface="+mn-lt"/>
                          <a:ea typeface="+mn-ea"/>
                          <a:cs typeface="+mn-cs"/>
                        </a:rPr>
                        <a:t> </a:t>
                      </a:r>
                      <a:r>
                        <a:rPr lang="da-DK" sz="1400" kern="1200" dirty="0" smtClean="0">
                          <a:solidFill>
                            <a:schemeClr val="dk1"/>
                          </a:solidFill>
                          <a:latin typeface="+mn-lt"/>
                          <a:ea typeface="+mn-ea"/>
                          <a:cs typeface="+mn-cs"/>
                        </a:rPr>
                        <a:t>uden direkte henvisning til skriveren selv, høj modalitet,</a:t>
                      </a:r>
                      <a:r>
                        <a:rPr lang="da-DK" sz="1400" kern="1200" baseline="0" dirty="0" smtClean="0">
                          <a:solidFill>
                            <a:schemeClr val="dk1"/>
                          </a:solidFill>
                          <a:latin typeface="+mn-lt"/>
                          <a:ea typeface="+mn-ea"/>
                          <a:cs typeface="+mn-cs"/>
                        </a:rPr>
                        <a:t> </a:t>
                      </a:r>
                      <a:r>
                        <a:rPr lang="da-DK" sz="1400" kern="1200" dirty="0" smtClean="0">
                          <a:solidFill>
                            <a:schemeClr val="dk1"/>
                          </a:solidFill>
                          <a:latin typeface="+mn-lt"/>
                          <a:ea typeface="+mn-ea"/>
                          <a:cs typeface="+mn-cs"/>
                        </a:rPr>
                        <a:t> verber i nutid, ingen sproglige udtryk der signalerer usikkerhed, fokus på deduktive argumenter (bevisførelse), </a:t>
                      </a:r>
                      <a:r>
                        <a:rPr lang="da-DK" sz="1400" kern="1200" baseline="0" dirty="0" smtClean="0">
                          <a:solidFill>
                            <a:schemeClr val="dk1"/>
                          </a:solidFill>
                          <a:latin typeface="+mn-lt"/>
                          <a:ea typeface="+mn-ea"/>
                          <a:cs typeface="+mn-cs"/>
                        </a:rPr>
                        <a:t>brug af fagterminologi</a:t>
                      </a:r>
                      <a:r>
                        <a:rPr lang="da-DK" sz="1400" kern="1200" dirty="0" smtClean="0">
                          <a:solidFill>
                            <a:schemeClr val="dk1"/>
                          </a:solidFill>
                          <a:latin typeface="+mn-lt"/>
                          <a:ea typeface="+mn-ea"/>
                          <a:cs typeface="+mn-cs"/>
                        </a:rPr>
                        <a:t>)</a:t>
                      </a:r>
                    </a:p>
                    <a:p>
                      <a:pPr>
                        <a:buFont typeface="Arial" pitchFamily="34" charset="0"/>
                        <a:buNone/>
                      </a:pPr>
                      <a:endParaRPr lang="da-DK" sz="1400" kern="1200" dirty="0" smtClean="0">
                        <a:solidFill>
                          <a:schemeClr val="dk1"/>
                        </a:solidFill>
                        <a:latin typeface="+mn-lt"/>
                        <a:ea typeface="+mn-ea"/>
                        <a:cs typeface="+mn-cs"/>
                      </a:endParaRPr>
                    </a:p>
                    <a:p>
                      <a:pPr>
                        <a:buFont typeface="Arial" pitchFamily="34" charset="0"/>
                        <a:buNone/>
                      </a:pPr>
                      <a:r>
                        <a:rPr lang="da-DK" sz="1400" b="0" i="1" kern="1200" dirty="0" smtClean="0">
                          <a:solidFill>
                            <a:schemeClr val="dk1"/>
                          </a:solidFill>
                          <a:latin typeface="+mn-lt"/>
                          <a:ea typeface="+mn-ea"/>
                          <a:cs typeface="+mn-cs"/>
                        </a:rPr>
                        <a:t>Kreativ del</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da-DK" sz="1400" b="1" i="1" kern="1200" dirty="0" smtClean="0">
                          <a:solidFill>
                            <a:schemeClr val="dk1"/>
                          </a:solidFill>
                          <a:latin typeface="+mn-lt"/>
                          <a:ea typeface="+mn-ea"/>
                          <a:cs typeface="+mn-cs"/>
                        </a:rPr>
                        <a:t>Studerende der har stillet sig selv en opgave,</a:t>
                      </a:r>
                      <a:r>
                        <a:rPr lang="da-DK" sz="1400" b="1" i="1" kern="1200" baseline="0" dirty="0" smtClean="0">
                          <a:solidFill>
                            <a:schemeClr val="dk1"/>
                          </a:solidFill>
                          <a:latin typeface="+mn-lt"/>
                          <a:ea typeface="+mn-ea"/>
                          <a:cs typeface="+mn-cs"/>
                        </a:rPr>
                        <a:t> </a:t>
                      </a:r>
                      <a:r>
                        <a:rPr lang="da-DK" sz="1400" b="1" i="1" kern="1200" dirty="0" smtClean="0">
                          <a:solidFill>
                            <a:schemeClr val="dk1"/>
                          </a:solidFill>
                          <a:latin typeface="+mn-lt"/>
                          <a:ea typeface="+mn-ea"/>
                          <a:cs typeface="+mn-cs"/>
                        </a:rPr>
                        <a:t>og forklarer</a:t>
                      </a:r>
                      <a:r>
                        <a:rPr lang="da-DK" sz="1400" b="1" i="1" kern="1200" baseline="0" dirty="0" smtClean="0">
                          <a:solidFill>
                            <a:schemeClr val="dk1"/>
                          </a:solidFill>
                          <a:latin typeface="+mn-lt"/>
                          <a:ea typeface="+mn-ea"/>
                          <a:cs typeface="+mn-cs"/>
                        </a:rPr>
                        <a:t> </a:t>
                      </a:r>
                      <a:r>
                        <a:rPr lang="da-DK" sz="1400" b="1" i="1" kern="1200" dirty="0" smtClean="0">
                          <a:solidFill>
                            <a:schemeClr val="dk1"/>
                          </a:solidFill>
                          <a:latin typeface="+mn-lt"/>
                          <a:ea typeface="+mn-ea"/>
                          <a:cs typeface="+mn-cs"/>
                        </a:rPr>
                        <a:t>hvordan den kan løses.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da-DK" sz="1400" kern="1200" dirty="0" smtClean="0">
                          <a:solidFill>
                            <a:schemeClr val="dk1"/>
                          </a:solidFill>
                          <a:latin typeface="+mn-lt"/>
                          <a:ea typeface="+mn-ea"/>
                          <a:cs typeface="+mn-cs"/>
                        </a:rPr>
                        <a:t>Ejerskab</a:t>
                      </a:r>
                      <a:r>
                        <a:rPr lang="da-DK" sz="1400" kern="1200" baseline="0" dirty="0" smtClean="0">
                          <a:solidFill>
                            <a:schemeClr val="dk1"/>
                          </a:solidFill>
                          <a:latin typeface="+mn-lt"/>
                          <a:ea typeface="+mn-ea"/>
                          <a:cs typeface="+mn-cs"/>
                        </a:rPr>
                        <a:t> af opgave, tydelige valg, fokus på læserens forståelse af teksten,  brug af CAS, brug af fagterminologi</a:t>
                      </a:r>
                      <a:endParaRPr lang="da-DK" sz="1400" kern="1200" dirty="0" smtClean="0">
                        <a:solidFill>
                          <a:schemeClr val="dk1"/>
                        </a:solidFill>
                        <a:latin typeface="+mn-lt"/>
                        <a:ea typeface="+mn-ea"/>
                        <a:cs typeface="+mn-cs"/>
                      </a:endParaRPr>
                    </a:p>
                    <a:p>
                      <a:pPr>
                        <a:buFont typeface="Arial" pitchFamily="34" charset="0"/>
                        <a:buNone/>
                      </a:pPr>
                      <a:endParaRPr lang="da-DK" sz="1400" kern="1200" dirty="0" smtClean="0">
                        <a:solidFill>
                          <a:schemeClr val="dk1"/>
                        </a:solidFill>
                        <a:latin typeface="+mn-lt"/>
                        <a:ea typeface="+mn-ea"/>
                        <a:cs typeface="+mn-cs"/>
                      </a:endParaRPr>
                    </a:p>
                  </a:txBody>
                  <a:tcPr/>
                </a:tc>
                <a:tc>
                  <a:txBody>
                    <a:bodyPr/>
                    <a:lstStyle/>
                    <a:p>
                      <a:pPr>
                        <a:buFont typeface="Arial" pitchFamily="34" charset="0"/>
                        <a:buNone/>
                      </a:pPr>
                      <a:r>
                        <a:rPr lang="da-DK" sz="1400" i="1" dirty="0" smtClean="0"/>
                        <a:t>Ensartet</a:t>
                      </a:r>
                      <a:r>
                        <a:rPr lang="da-DK" sz="1400" i="1" baseline="0" dirty="0" smtClean="0"/>
                        <a:t> stemme teksten igennem</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da-DK" sz="1400" b="1" i="1" kern="1200" dirty="0" smtClean="0">
                          <a:solidFill>
                            <a:schemeClr val="dk1"/>
                          </a:solidFill>
                          <a:latin typeface="+mn-lt"/>
                          <a:ea typeface="+mn-ea"/>
                          <a:cs typeface="+mn-cs"/>
                        </a:rPr>
                        <a:t>Eleven</a:t>
                      </a:r>
                      <a:r>
                        <a:rPr lang="da-DK" sz="1400" b="1" i="1" kern="1200" baseline="0" dirty="0" smtClean="0">
                          <a:solidFill>
                            <a:schemeClr val="dk1"/>
                          </a:solidFill>
                          <a:latin typeface="+mn-lt"/>
                          <a:ea typeface="+mn-ea"/>
                          <a:cs typeface="+mn-cs"/>
                        </a:rPr>
                        <a:t> </a:t>
                      </a:r>
                      <a:r>
                        <a:rPr lang="da-DK" sz="1400" b="1" i="1" kern="1200" dirty="0" smtClean="0">
                          <a:solidFill>
                            <a:schemeClr val="dk1"/>
                          </a:solidFill>
                          <a:latin typeface="+mn-lt"/>
                          <a:ea typeface="+mn-ea"/>
                          <a:cs typeface="+mn-cs"/>
                        </a:rPr>
                        <a:t>der besvarer de opgaver han er blevet stillet</a:t>
                      </a:r>
                      <a:endParaRPr lang="da-DK" sz="1400"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da-DK" sz="14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da-DK" sz="1400" kern="1200" dirty="0" smtClean="0">
                          <a:solidFill>
                            <a:schemeClr val="dk1"/>
                          </a:solidFill>
                          <a:latin typeface="+mn-lt"/>
                          <a:ea typeface="+mn-ea"/>
                          <a:cs typeface="+mn-cs"/>
                        </a:rPr>
                        <a:t>Tydelig subjekt til stede i teksten, reportageform, talesprog, fokus på skriverens tænkning</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da-DK" sz="1400" kern="1200" dirty="0" smtClean="0">
                        <a:solidFill>
                          <a:schemeClr val="dk1"/>
                        </a:solidFill>
                        <a:latin typeface="+mn-lt"/>
                        <a:ea typeface="+mn-ea"/>
                        <a:cs typeface="+mn-cs"/>
                      </a:endParaRPr>
                    </a:p>
                    <a:p>
                      <a:pPr>
                        <a:buFont typeface="Arial" pitchFamily="34" charset="0"/>
                        <a:buNone/>
                      </a:pPr>
                      <a:r>
                        <a:rPr lang="da-DK" sz="1400" dirty="0" smtClean="0"/>
                        <a:t>Brug af fagterminologi, høj modalitet</a:t>
                      </a:r>
                      <a:endParaRPr lang="da-DK" sz="1400" dirty="0"/>
                    </a:p>
                  </a:txBody>
                  <a:tcPr/>
                </a:tc>
              </a:tr>
              <a:tr h="2056824">
                <a:tc>
                  <a:txBody>
                    <a:bodyPr/>
                    <a:lstStyle/>
                    <a:p>
                      <a:endParaRPr lang="da-DK" sz="1400" b="1" dirty="0" smtClean="0">
                        <a:solidFill>
                          <a:schemeClr val="bg1"/>
                        </a:solidFill>
                      </a:endParaRPr>
                    </a:p>
                    <a:p>
                      <a:endParaRPr lang="da-DK" sz="1400" b="1" dirty="0" smtClean="0">
                        <a:solidFill>
                          <a:schemeClr val="bg1"/>
                        </a:solidFill>
                      </a:endParaRPr>
                    </a:p>
                    <a:p>
                      <a:endParaRPr lang="da-DK" sz="1400" b="1" dirty="0" smtClean="0">
                        <a:solidFill>
                          <a:schemeClr val="bg1"/>
                        </a:solidFill>
                      </a:endParaRPr>
                    </a:p>
                    <a:p>
                      <a:endParaRPr lang="da-DK" sz="1400" b="1" dirty="0" smtClean="0">
                        <a:solidFill>
                          <a:schemeClr val="bg1"/>
                        </a:solidFill>
                      </a:endParaRPr>
                    </a:p>
                    <a:p>
                      <a:endParaRPr lang="da-DK" sz="1400" b="1" dirty="0" smtClean="0">
                        <a:solidFill>
                          <a:schemeClr val="bg1"/>
                        </a:solidFill>
                      </a:endParaRPr>
                    </a:p>
                    <a:p>
                      <a:r>
                        <a:rPr lang="da-DK" sz="1400" b="1" dirty="0" smtClean="0">
                          <a:solidFill>
                            <a:schemeClr val="bg1"/>
                          </a:solidFill>
                        </a:rPr>
                        <a:t>Forfatterselv</a:t>
                      </a:r>
                      <a:endParaRPr lang="da-DK" sz="1400" b="1" dirty="0">
                        <a:solidFill>
                          <a:schemeClr val="bg1"/>
                        </a:solidFill>
                      </a:endParaRPr>
                    </a:p>
                  </a:txBody>
                  <a:tcPr>
                    <a:solidFill>
                      <a:schemeClr val="accent1"/>
                    </a:solidFill>
                  </a:tcPr>
                </a:tc>
                <a:tc>
                  <a:txBody>
                    <a:bodyPr/>
                    <a:lstStyle/>
                    <a:p>
                      <a:pPr>
                        <a:buFont typeface="Arial" pitchFamily="34" charset="0"/>
                        <a:buNone/>
                      </a:pPr>
                      <a:endParaRPr lang="da-DK" sz="1400" dirty="0" smtClean="0"/>
                    </a:p>
                    <a:p>
                      <a:pPr>
                        <a:buFont typeface="Arial" pitchFamily="34" charset="0"/>
                        <a:buNone/>
                      </a:pPr>
                      <a:endParaRPr lang="da-DK" sz="1400" dirty="0" smtClean="0"/>
                    </a:p>
                    <a:p>
                      <a:pPr>
                        <a:buFont typeface="Arial" pitchFamily="34" charset="0"/>
                        <a:buNone/>
                      </a:pPr>
                      <a:r>
                        <a:rPr lang="da-DK" sz="1400" dirty="0" smtClean="0"/>
                        <a:t>Skriver</a:t>
                      </a:r>
                      <a:r>
                        <a:rPr lang="da-DK" sz="1400" baseline="0" dirty="0" smtClean="0"/>
                        <a:t> der </a:t>
                      </a:r>
                      <a:r>
                        <a:rPr lang="da-DK" sz="1400" b="1" baseline="0" dirty="0" smtClean="0"/>
                        <a:t>tager opgaven på sig, og udtrykker autoritet</a:t>
                      </a:r>
                      <a:r>
                        <a:rPr lang="da-DK" sz="1400" baseline="0" dirty="0" smtClean="0"/>
                        <a:t> både direkte (se sammenfatning) og indirekte (ved at skrive som en del af det matematikfaglige diskursfællesskab)</a:t>
                      </a:r>
                    </a:p>
                    <a:p>
                      <a:pPr>
                        <a:buFont typeface="Arial" pitchFamily="34" charset="0"/>
                        <a:buNone/>
                      </a:pPr>
                      <a:endParaRPr lang="da-DK" sz="1400" baseline="0" dirty="0" smtClean="0"/>
                    </a:p>
                    <a:p>
                      <a:pPr>
                        <a:buFont typeface="Arial" pitchFamily="34" charset="0"/>
                        <a:buNone/>
                      </a:pPr>
                      <a:endParaRPr lang="da-DK"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da-DK" sz="14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da-DK" sz="14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da-DK" sz="1400" kern="1200" dirty="0" smtClean="0">
                          <a:solidFill>
                            <a:schemeClr val="dk1"/>
                          </a:solidFill>
                          <a:latin typeface="+mn-lt"/>
                          <a:ea typeface="+mn-ea"/>
                          <a:cs typeface="+mn-cs"/>
                        </a:rPr>
                        <a:t>Skriver der </a:t>
                      </a:r>
                      <a:r>
                        <a:rPr lang="da-DK" sz="1400" b="1" kern="1200" dirty="0" smtClean="0">
                          <a:solidFill>
                            <a:schemeClr val="dk1"/>
                          </a:solidFill>
                          <a:latin typeface="+mn-lt"/>
                          <a:ea typeface="+mn-ea"/>
                          <a:cs typeface="+mn-cs"/>
                        </a:rPr>
                        <a:t>overlader autoriteten til</a:t>
                      </a:r>
                      <a:r>
                        <a:rPr lang="da-DK" sz="1400" b="1" kern="1200" baseline="0" dirty="0" smtClean="0">
                          <a:solidFill>
                            <a:schemeClr val="dk1"/>
                          </a:solidFill>
                          <a:latin typeface="+mn-lt"/>
                          <a:ea typeface="+mn-ea"/>
                          <a:cs typeface="+mn-cs"/>
                        </a:rPr>
                        <a:t> </a:t>
                      </a:r>
                      <a:r>
                        <a:rPr lang="da-DK" sz="1400" b="1" kern="1200" dirty="0" smtClean="0">
                          <a:solidFill>
                            <a:schemeClr val="dk1"/>
                          </a:solidFill>
                          <a:latin typeface="+mn-lt"/>
                          <a:ea typeface="+mn-ea"/>
                          <a:cs typeface="+mn-cs"/>
                        </a:rPr>
                        <a:t>skriveordren</a:t>
                      </a:r>
                      <a:r>
                        <a:rPr lang="da-DK" sz="1400" kern="1200" dirty="0" smtClean="0">
                          <a:solidFill>
                            <a:schemeClr val="dk1"/>
                          </a:solidFill>
                          <a:latin typeface="+mn-lt"/>
                          <a:ea typeface="+mn-ea"/>
                          <a:cs typeface="+mn-cs"/>
                        </a:rPr>
                        <a:t>. Ingen direkte (positiv) hævdelse af autoritet i teksten</a:t>
                      </a:r>
                    </a:p>
                    <a:p>
                      <a:pPr>
                        <a:buFont typeface="Arial" pitchFamily="34" charset="0"/>
                        <a:buNone/>
                      </a:pPr>
                      <a:endParaRPr lang="da-DK" sz="1400" dirty="0" smtClean="0"/>
                    </a:p>
                  </a:txBody>
                  <a:tcPr/>
                </a:tc>
              </a:tr>
            </a:tbl>
          </a:graphicData>
        </a:graphic>
      </p:graphicFrame>
      <p:sp>
        <p:nvSpPr>
          <p:cNvPr id="4" name="Pladsholder til diasnummer 3"/>
          <p:cNvSpPr>
            <a:spLocks noGrp="1"/>
          </p:cNvSpPr>
          <p:nvPr>
            <p:ph type="sldNum" sz="quarter" idx="12"/>
          </p:nvPr>
        </p:nvSpPr>
        <p:spPr/>
        <p:txBody>
          <a:bodyPr/>
          <a:lstStyle/>
          <a:p>
            <a:fld id="{47CF10BC-5AAC-4C2E-9F13-0DA2C2E5F638}" type="slidenum">
              <a:rPr lang="da-DK" smtClean="0"/>
              <a:pPr/>
              <a:t>14</a:t>
            </a:fld>
            <a:endParaRPr lang="da-DK" dirty="0"/>
          </a:p>
        </p:txBody>
      </p:sp>
      <p:sp>
        <p:nvSpPr>
          <p:cNvPr id="5" name="Pladsholder til sidefod 4"/>
          <p:cNvSpPr>
            <a:spLocks noGrp="1"/>
          </p:cNvSpPr>
          <p:nvPr>
            <p:ph type="ftr" sz="quarter" idx="11"/>
          </p:nvPr>
        </p:nvSpPr>
        <p:spPr/>
        <p:txBody>
          <a:bodyPr/>
          <a:lstStyle/>
          <a:p>
            <a:r>
              <a:rPr lang="da-DK" smtClean="0"/>
              <a:t>Steffen M. Iversen, IFPR</a:t>
            </a:r>
            <a:endParaRPr lang="da-DK"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smtClean="0"/>
              <a:t>Skriftkultur i matematik</a:t>
            </a:r>
            <a:endParaRPr lang="da-DK" dirty="0"/>
          </a:p>
        </p:txBody>
      </p:sp>
      <p:sp>
        <p:nvSpPr>
          <p:cNvPr id="3" name="Undertitel 2"/>
          <p:cNvSpPr>
            <a:spLocks noGrp="1"/>
          </p:cNvSpPr>
          <p:nvPr>
            <p:ph type="subTitle" idx="1"/>
          </p:nvPr>
        </p:nvSpPr>
        <p:spPr/>
        <p:txBody>
          <a:bodyPr/>
          <a:lstStyle/>
          <a:p>
            <a:r>
              <a:rPr lang="da-DK" dirty="0" smtClean="0"/>
              <a:t>- hvordan kan vi udvikle den?</a:t>
            </a:r>
            <a:endParaRPr lang="da-DK"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graphicFrame>
        <p:nvGraphicFramePr>
          <p:cNvPr id="4" name="Pladsholder til indhold 3"/>
          <p:cNvGraphicFramePr>
            <a:graphicFrameLocks noGrp="1"/>
          </p:cNvGraphicFramePr>
          <p:nvPr>
            <p:ph idx="1"/>
            <p:extLst>
              <p:ext uri="{D42A27DB-BD31-4B8C-83A1-F6EECF244321}">
                <p14:modId xmlns="" xmlns:p14="http://schemas.microsoft.com/office/powerpoint/2010/main" val="134977652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9417165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Faggruppekultur</a:t>
            </a:r>
            <a:endParaRPr lang="da-DK" dirty="0"/>
          </a:p>
        </p:txBody>
      </p:sp>
      <p:sp>
        <p:nvSpPr>
          <p:cNvPr id="3" name="Pladsholder til indhold 2"/>
          <p:cNvSpPr>
            <a:spLocks noGrp="1"/>
          </p:cNvSpPr>
          <p:nvPr>
            <p:ph idx="1"/>
          </p:nvPr>
        </p:nvSpPr>
        <p:spPr/>
        <p:txBody>
          <a:bodyPr>
            <a:normAutofit/>
          </a:bodyPr>
          <a:lstStyle/>
          <a:p>
            <a:pPr>
              <a:buNone/>
            </a:pPr>
            <a:r>
              <a:rPr lang="da-DK" dirty="0" smtClean="0"/>
              <a:t>Hvad kan faggrupperne gøre for at udvikle skrivningen i faget?</a:t>
            </a:r>
          </a:p>
          <a:p>
            <a:r>
              <a:rPr lang="da-DK" dirty="0" smtClean="0"/>
              <a:t>Diskussion af skriftlighedens betydning for læring</a:t>
            </a:r>
          </a:p>
          <a:p>
            <a:r>
              <a:rPr lang="da-DK" dirty="0" smtClean="0"/>
              <a:t>Fremlæggelse af materialer, </a:t>
            </a:r>
            <a:r>
              <a:rPr lang="da-DK" dirty="0" err="1" smtClean="0"/>
              <a:t>best</a:t>
            </a:r>
            <a:r>
              <a:rPr lang="da-DK" dirty="0" smtClean="0"/>
              <a:t> </a:t>
            </a:r>
            <a:r>
              <a:rPr lang="da-DK" dirty="0" err="1" smtClean="0"/>
              <a:t>practise</a:t>
            </a:r>
            <a:r>
              <a:rPr lang="da-DK" dirty="0" smtClean="0"/>
              <a:t> </a:t>
            </a:r>
          </a:p>
          <a:p>
            <a:r>
              <a:rPr lang="da-DK" dirty="0" smtClean="0"/>
              <a:t>Fælles udarbejdelse af materialer fx oplæg til skriftlighed eller skriveøvelser</a:t>
            </a:r>
          </a:p>
          <a:p>
            <a:pPr>
              <a:buNone/>
            </a:pPr>
            <a:r>
              <a:rPr lang="da-DK" dirty="0" smtClean="0"/>
              <a:t>Balancen mellem ensretning og konsensus</a:t>
            </a:r>
          </a:p>
          <a:p>
            <a:pPr>
              <a:buNone/>
            </a:pPr>
            <a:r>
              <a:rPr lang="da-DK" dirty="0" smtClean="0"/>
              <a:t>Samarbejdet med andre fag om skrivning</a:t>
            </a:r>
            <a:endParaRPr lang="da-DK"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Skriftlige produkter i matematik</a:t>
            </a:r>
            <a:endParaRPr lang="da-DK" dirty="0"/>
          </a:p>
        </p:txBody>
      </p:sp>
      <p:sp>
        <p:nvSpPr>
          <p:cNvPr id="3" name="Pladsholder til indhold 2"/>
          <p:cNvSpPr>
            <a:spLocks noGrp="1"/>
          </p:cNvSpPr>
          <p:nvPr>
            <p:ph idx="1"/>
          </p:nvPr>
        </p:nvSpPr>
        <p:spPr/>
        <p:txBody>
          <a:bodyPr>
            <a:normAutofit lnSpcReduction="10000"/>
          </a:bodyPr>
          <a:lstStyle/>
          <a:p>
            <a:pPr>
              <a:buNone/>
            </a:pPr>
            <a:r>
              <a:rPr lang="da-DK" b="1" dirty="0" smtClean="0"/>
              <a:t>Ud</a:t>
            </a:r>
            <a:r>
              <a:rPr lang="da-DK" dirty="0" smtClean="0"/>
              <a:t>skrivning til dokumentation</a:t>
            </a:r>
          </a:p>
          <a:p>
            <a:r>
              <a:rPr lang="da-DK" dirty="0" smtClean="0"/>
              <a:t>Rapporter og hjemmeopgaver</a:t>
            </a:r>
          </a:p>
          <a:p>
            <a:endParaRPr lang="da-DK" dirty="0"/>
          </a:p>
          <a:p>
            <a:pPr>
              <a:buNone/>
            </a:pPr>
            <a:r>
              <a:rPr lang="da-DK" b="1" dirty="0" smtClean="0"/>
              <a:t>Ind</a:t>
            </a:r>
            <a:r>
              <a:rPr lang="da-DK" dirty="0" smtClean="0"/>
              <a:t>skrivning til eleven selv</a:t>
            </a:r>
          </a:p>
          <a:p>
            <a:r>
              <a:rPr lang="da-DK" dirty="0" smtClean="0"/>
              <a:t>Disposition og stikordskort</a:t>
            </a:r>
          </a:p>
          <a:p>
            <a:r>
              <a:rPr lang="da-DK" dirty="0" smtClean="0"/>
              <a:t>Talepapir til </a:t>
            </a:r>
            <a:r>
              <a:rPr lang="da-DK" dirty="0" err="1" smtClean="0"/>
              <a:t>fremlæggelse/podcast</a:t>
            </a:r>
            <a:endParaRPr lang="da-DK" dirty="0" smtClean="0"/>
          </a:p>
          <a:p>
            <a:r>
              <a:rPr lang="da-DK" dirty="0" smtClean="0"/>
              <a:t>Refleksionsskrivning og skriveøvelser</a:t>
            </a:r>
          </a:p>
          <a:p>
            <a:r>
              <a:rPr lang="da-DK" dirty="0" smtClean="0"/>
              <a:t>Begrebskort </a:t>
            </a:r>
          </a:p>
          <a:p>
            <a:r>
              <a:rPr lang="da-DK" dirty="0" smtClean="0"/>
              <a:t>Noter</a:t>
            </a:r>
          </a:p>
          <a:p>
            <a:r>
              <a:rPr lang="da-DK" dirty="0" smtClean="0"/>
              <a:t>Opgaveregning</a:t>
            </a:r>
          </a:p>
          <a:p>
            <a:r>
              <a:rPr lang="da-DK" dirty="0" smtClean="0"/>
              <a:t>…</a:t>
            </a:r>
          </a:p>
          <a:p>
            <a:endParaRPr lang="da-DK"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Arbejde med en eksemplarisk tekst</a:t>
            </a:r>
            <a:endParaRPr lang="da-DK" dirty="0"/>
          </a:p>
        </p:txBody>
      </p:sp>
      <p:sp>
        <p:nvSpPr>
          <p:cNvPr id="3" name="Pladsholder til indhold 2"/>
          <p:cNvSpPr>
            <a:spLocks noGrp="1"/>
          </p:cNvSpPr>
          <p:nvPr>
            <p:ph idx="1"/>
          </p:nvPr>
        </p:nvSpPr>
        <p:spPr/>
        <p:txBody>
          <a:bodyPr/>
          <a:lstStyle/>
          <a:p>
            <a:r>
              <a:rPr lang="da-DK" dirty="0" smtClean="0"/>
              <a:t>Som dokumentation for opnåelsen af de faglige mål benyttes primært </a:t>
            </a:r>
            <a:r>
              <a:rPr lang="da-DK" i="1" dirty="0" smtClean="0"/>
              <a:t>rapporten</a:t>
            </a:r>
            <a:r>
              <a:rPr lang="da-DK" dirty="0" smtClean="0"/>
              <a:t> og </a:t>
            </a:r>
            <a:r>
              <a:rPr lang="da-DK" i="1" dirty="0" smtClean="0"/>
              <a:t>matematikopgaven</a:t>
            </a:r>
          </a:p>
          <a:p>
            <a:r>
              <a:rPr lang="da-DK" dirty="0" smtClean="0"/>
              <a:t>Hvis vi ønsker at eleverne også skal kunne skrive (og læse!) matematiske tekster kan arbejdes med eksemplariske tekster (uddrag af lærebøger, forberedelsesmateriale til mat A-prøven, artikler etc.)</a:t>
            </a:r>
            <a:endParaRPr lang="da-DK"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Program for workshop 4</a:t>
            </a:r>
            <a:endParaRPr lang="da-DK" dirty="0"/>
          </a:p>
        </p:txBody>
      </p:sp>
      <p:sp>
        <p:nvSpPr>
          <p:cNvPr id="3" name="Pladsholder til indhold 2"/>
          <p:cNvSpPr>
            <a:spLocks noGrp="1"/>
          </p:cNvSpPr>
          <p:nvPr>
            <p:ph idx="1"/>
          </p:nvPr>
        </p:nvSpPr>
        <p:spPr/>
        <p:txBody>
          <a:bodyPr/>
          <a:lstStyle/>
          <a:p>
            <a:pPr marL="457200" indent="-457200">
              <a:buFont typeface="+mj-lt"/>
              <a:buAutoNum type="arabicPeriod"/>
            </a:pPr>
            <a:r>
              <a:rPr lang="da-DK" sz="2000" dirty="0" smtClean="0"/>
              <a:t>Introducerende </a:t>
            </a:r>
            <a:r>
              <a:rPr lang="da-DK" sz="2000" dirty="0" smtClean="0"/>
              <a:t>oplæg</a:t>
            </a:r>
            <a:endParaRPr lang="da-DK" sz="2000" dirty="0" smtClean="0"/>
          </a:p>
          <a:p>
            <a:pPr marL="457200" indent="-457200">
              <a:buFont typeface="+mj-lt"/>
              <a:buAutoNum type="arabicPeriod"/>
            </a:pPr>
            <a:endParaRPr lang="da-DK" sz="2000" dirty="0" smtClean="0"/>
          </a:p>
          <a:p>
            <a:pPr marL="457200" indent="-457200">
              <a:buFont typeface="+mj-lt"/>
              <a:buAutoNum type="arabicPeriod"/>
            </a:pPr>
            <a:r>
              <a:rPr lang="da-DK" sz="2000" dirty="0" smtClean="0"/>
              <a:t>Øvelse om to elevers matematiktekster (mindre grupper</a:t>
            </a:r>
            <a:r>
              <a:rPr lang="da-DK" sz="2000" dirty="0" smtClean="0"/>
              <a:t>)</a:t>
            </a:r>
            <a:endParaRPr lang="da-DK" sz="2000" dirty="0" smtClean="0"/>
          </a:p>
          <a:p>
            <a:pPr marL="457200" indent="-457200">
              <a:buFont typeface="+mj-lt"/>
              <a:buAutoNum type="arabicPeriod"/>
            </a:pPr>
            <a:endParaRPr lang="da-DK" sz="2000" dirty="0" smtClean="0"/>
          </a:p>
          <a:p>
            <a:pPr marL="457200" indent="-457200">
              <a:buFont typeface="+mj-lt"/>
              <a:buAutoNum type="arabicPeriod"/>
            </a:pPr>
            <a:r>
              <a:rPr lang="da-DK" sz="2000" dirty="0" smtClean="0"/>
              <a:t>Oplæg – </a:t>
            </a:r>
            <a:r>
              <a:rPr lang="da-DK" sz="2000" i="1" dirty="0" smtClean="0"/>
              <a:t>Skriveridentiteter i faget </a:t>
            </a:r>
            <a:r>
              <a:rPr lang="da-DK" sz="2000" i="1" dirty="0" smtClean="0"/>
              <a:t>matematik</a:t>
            </a:r>
            <a:endParaRPr lang="da-DK" sz="2000" dirty="0" smtClean="0"/>
          </a:p>
          <a:p>
            <a:pPr marL="457200" indent="-457200">
              <a:buFont typeface="+mj-lt"/>
              <a:buAutoNum type="arabicPeriod"/>
            </a:pPr>
            <a:endParaRPr lang="da-DK" sz="2000" dirty="0" smtClean="0"/>
          </a:p>
          <a:p>
            <a:pPr marL="457200" indent="-457200">
              <a:buFont typeface="+mj-lt"/>
              <a:buAutoNum type="arabicPeriod"/>
            </a:pPr>
            <a:r>
              <a:rPr lang="da-DK" sz="2000" dirty="0" smtClean="0"/>
              <a:t>Oplæg –</a:t>
            </a:r>
            <a:r>
              <a:rPr lang="da-DK" sz="2000" i="1" dirty="0" smtClean="0"/>
              <a:t>Skriftkultur i </a:t>
            </a:r>
            <a:r>
              <a:rPr lang="da-DK" sz="2000" i="1" dirty="0" smtClean="0"/>
              <a:t>matematik</a:t>
            </a:r>
            <a:endParaRPr lang="da-DK" sz="2000" dirty="0" smtClean="0"/>
          </a:p>
          <a:p>
            <a:pPr marL="457200" indent="-457200">
              <a:buFont typeface="+mj-lt"/>
              <a:buAutoNum type="arabicPeriod"/>
            </a:pPr>
            <a:endParaRPr lang="da-DK" sz="2000" dirty="0" smtClean="0"/>
          </a:p>
          <a:p>
            <a:pPr marL="457200" indent="-457200">
              <a:buFont typeface="+mj-lt"/>
              <a:buAutoNum type="arabicPeriod"/>
            </a:pPr>
            <a:r>
              <a:rPr lang="da-DK" sz="2000" dirty="0" smtClean="0"/>
              <a:t>Diskussion (plenum</a:t>
            </a:r>
            <a:r>
              <a:rPr lang="da-DK" sz="2000" dirty="0" smtClean="0"/>
              <a:t>)</a:t>
            </a:r>
            <a:endParaRPr lang="da-DK" sz="2000" dirty="0"/>
          </a:p>
        </p:txBody>
      </p:sp>
      <p:sp>
        <p:nvSpPr>
          <p:cNvPr id="4" name="Pladsholder til diasnummer 3"/>
          <p:cNvSpPr>
            <a:spLocks noGrp="1"/>
          </p:cNvSpPr>
          <p:nvPr>
            <p:ph type="sldNum" sz="quarter" idx="12"/>
          </p:nvPr>
        </p:nvSpPr>
        <p:spPr/>
        <p:txBody>
          <a:bodyPr/>
          <a:lstStyle/>
          <a:p>
            <a:fld id="{47CF10BC-5AAC-4C2E-9F13-0DA2C2E5F638}" type="slidenum">
              <a:rPr lang="da-DK" smtClean="0"/>
              <a:pPr/>
              <a:t>2</a:t>
            </a:fld>
            <a:endParaRPr lang="da-DK" dirty="0"/>
          </a:p>
        </p:txBody>
      </p:sp>
      <p:sp>
        <p:nvSpPr>
          <p:cNvPr id="5" name="Pladsholder til sidefod 4"/>
          <p:cNvSpPr>
            <a:spLocks noGrp="1"/>
          </p:cNvSpPr>
          <p:nvPr>
            <p:ph type="ftr" sz="quarter" idx="11"/>
          </p:nvPr>
        </p:nvSpPr>
        <p:spPr/>
        <p:txBody>
          <a:bodyPr/>
          <a:lstStyle/>
          <a:p>
            <a:r>
              <a:rPr lang="da-DK" smtClean="0"/>
              <a:t>Steffen M. Iversen, IFPR</a:t>
            </a:r>
            <a:endParaRPr lang="da-DK"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Eksempel på matematisk tekst</a:t>
            </a:r>
            <a:endParaRPr lang="da-DK" dirty="0"/>
          </a:p>
        </p:txBody>
      </p:sp>
      <p:sp>
        <p:nvSpPr>
          <p:cNvPr id="3" name="Pladsholder til indhold 2"/>
          <p:cNvSpPr>
            <a:spLocks noGrp="1"/>
          </p:cNvSpPr>
          <p:nvPr>
            <p:ph idx="1"/>
          </p:nvPr>
        </p:nvSpPr>
        <p:spPr/>
        <p:txBody>
          <a:bodyPr/>
          <a:lstStyle/>
          <a:p>
            <a:pPr marL="0" indent="0">
              <a:buNone/>
            </a:pPr>
            <a:r>
              <a:rPr lang="da-DK" dirty="0"/>
              <a:t>Forberedelsesmateriale om </a:t>
            </a:r>
            <a:r>
              <a:rPr lang="da-DK" dirty="0" smtClean="0"/>
              <a:t>differentialligninger</a:t>
            </a:r>
          </a:p>
          <a:p>
            <a:pPr marL="0" indent="0">
              <a:buNone/>
            </a:pPr>
            <a:endParaRPr lang="da-DK" dirty="0"/>
          </a:p>
          <a:p>
            <a:pPr marL="0" indent="0">
              <a:buNone/>
            </a:pPr>
            <a:r>
              <a:rPr lang="da-DK" dirty="0" smtClean="0">
                <a:hlinkClick r:id="rId2" action="ppaction://hlinkfile"/>
              </a:rPr>
              <a:t>Et eksempel</a:t>
            </a:r>
            <a:endParaRPr lang="da-DK"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Opbygning af en matematisk tekst</a:t>
            </a:r>
            <a:endParaRPr lang="da-DK" dirty="0"/>
          </a:p>
        </p:txBody>
      </p:sp>
      <p:sp>
        <p:nvSpPr>
          <p:cNvPr id="3" name="Pladsholder til indhold 2"/>
          <p:cNvSpPr>
            <a:spLocks noGrp="1"/>
          </p:cNvSpPr>
          <p:nvPr>
            <p:ph idx="1"/>
          </p:nvPr>
        </p:nvSpPr>
        <p:spPr/>
        <p:txBody>
          <a:bodyPr>
            <a:normAutofit/>
          </a:bodyPr>
          <a:lstStyle/>
          <a:p>
            <a:r>
              <a:rPr lang="da-DK" dirty="0" smtClean="0"/>
              <a:t>Delelementer: tekst, symboler, billeder, grafer figurer, tabeller</a:t>
            </a:r>
          </a:p>
          <a:p>
            <a:r>
              <a:rPr lang="da-DK" dirty="0" smtClean="0"/>
              <a:t>Delelementernes betydning</a:t>
            </a:r>
          </a:p>
          <a:p>
            <a:r>
              <a:rPr lang="da-DK" dirty="0" smtClean="0"/>
              <a:t>Sammenhængen mellem tekstens dele</a:t>
            </a:r>
          </a:p>
          <a:p>
            <a:r>
              <a:rPr lang="da-DK" dirty="0" smtClean="0"/>
              <a:t>Det ”rigtige layout”</a:t>
            </a:r>
          </a:p>
          <a:p>
            <a:endParaRPr lang="da-DK" dirty="0"/>
          </a:p>
          <a:p>
            <a:pPr>
              <a:buNone/>
            </a:pPr>
            <a:r>
              <a:rPr lang="da-DK" dirty="0" smtClean="0"/>
              <a:t>I sprogfagene lærer eleverne de grammatiske spilleregler – i matematik må de ofte selv afkode dem!</a:t>
            </a:r>
          </a:p>
          <a:p>
            <a:endParaRPr lang="da-DK"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Tekst med kommentarer</a:t>
            </a:r>
            <a:endParaRPr lang="da-DK" dirty="0"/>
          </a:p>
        </p:txBody>
      </p:sp>
      <p:sp>
        <p:nvSpPr>
          <p:cNvPr id="11" name="Pladsholder til indhold 10"/>
          <p:cNvSpPr>
            <a:spLocks noGrp="1"/>
          </p:cNvSpPr>
          <p:nvPr>
            <p:ph idx="1"/>
          </p:nvPr>
        </p:nvSpPr>
        <p:spPr/>
        <p:txBody>
          <a:bodyPr/>
          <a:lstStyle/>
          <a:p>
            <a:pPr marL="0" indent="0">
              <a:buNone/>
            </a:pPr>
            <a:r>
              <a:rPr lang="da-DK" dirty="0" smtClean="0"/>
              <a:t>Forberedelsesmateriale om differentialligninger igen, men efter gennembearbejdning sammen med eleverne</a:t>
            </a:r>
          </a:p>
          <a:p>
            <a:pPr marL="0" indent="0">
              <a:buNone/>
            </a:pPr>
            <a:endParaRPr lang="da-DK" dirty="0"/>
          </a:p>
          <a:p>
            <a:pPr marL="0" indent="0">
              <a:buNone/>
            </a:pPr>
            <a:r>
              <a:rPr lang="da-DK" dirty="0" smtClean="0">
                <a:hlinkClick r:id="rId2" action="ppaction://hlinkfile"/>
              </a:rPr>
              <a:t>Et eksempel</a:t>
            </a:r>
            <a:endParaRPr lang="da-DK"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Elevøvelse</a:t>
            </a:r>
            <a:endParaRPr lang="da-DK" dirty="0"/>
          </a:p>
        </p:txBody>
      </p:sp>
      <p:sp>
        <p:nvSpPr>
          <p:cNvPr id="3" name="Pladsholder til indhold 2"/>
          <p:cNvSpPr>
            <a:spLocks noGrp="1"/>
          </p:cNvSpPr>
          <p:nvPr>
            <p:ph idx="1"/>
          </p:nvPr>
        </p:nvSpPr>
        <p:spPr/>
        <p:txBody>
          <a:bodyPr>
            <a:normAutofit/>
          </a:bodyPr>
          <a:lstStyle/>
          <a:p>
            <a:r>
              <a:rPr lang="da-DK" dirty="0" smtClean="0"/>
              <a:t>Gennemlæs teksten</a:t>
            </a:r>
          </a:p>
          <a:p>
            <a:r>
              <a:rPr lang="da-DK" dirty="0" smtClean="0"/>
              <a:t>Lav en disposition</a:t>
            </a:r>
          </a:p>
          <a:p>
            <a:r>
              <a:rPr lang="da-DK" dirty="0" smtClean="0"/>
              <a:t>Til hvert punkt skrives en sætning</a:t>
            </a:r>
          </a:p>
          <a:p>
            <a:r>
              <a:rPr lang="da-DK" dirty="0" smtClean="0"/>
              <a:t>Nogle af sætningerne skal måske uddybes</a:t>
            </a:r>
          </a:p>
          <a:p>
            <a:r>
              <a:rPr lang="da-DK" dirty="0" smtClean="0"/>
              <a:t>De forskellige sætninger sammenkædes til en sammenhængende tekst </a:t>
            </a:r>
          </a:p>
          <a:p>
            <a:r>
              <a:rPr lang="da-DK" dirty="0" smtClean="0"/>
              <a:t>Teksten illustreres med figurer/grafer </a:t>
            </a:r>
            <a:br>
              <a:rPr lang="da-DK" dirty="0" smtClean="0"/>
            </a:br>
            <a:r>
              <a:rPr lang="da-DK" dirty="0" smtClean="0"/>
              <a:t>(husk figurtekst og henvisning fra teksten)</a:t>
            </a:r>
            <a:endParaRPr lang="da-DK"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Eksempel </a:t>
            </a:r>
            <a:r>
              <a:rPr lang="da-DK" smtClean="0"/>
              <a:t>på løsning</a:t>
            </a:r>
            <a:endParaRPr lang="da-DK"/>
          </a:p>
        </p:txBody>
      </p:sp>
      <p:sp>
        <p:nvSpPr>
          <p:cNvPr id="3" name="Pladsholder til indhold 2"/>
          <p:cNvSpPr>
            <a:spLocks noGrp="1"/>
          </p:cNvSpPr>
          <p:nvPr>
            <p:ph idx="1"/>
          </p:nvPr>
        </p:nvSpPr>
        <p:spPr/>
        <p:txBody>
          <a:bodyPr/>
          <a:lstStyle/>
          <a:p>
            <a:pPr marL="0" indent="0">
              <a:buNone/>
            </a:pPr>
            <a:r>
              <a:rPr lang="da-DK" b="1" dirty="0" smtClean="0"/>
              <a:t>Disposition</a:t>
            </a:r>
          </a:p>
          <a:p>
            <a:r>
              <a:rPr lang="da-DK" dirty="0" smtClean="0"/>
              <a:t>Newtons afkølingslov</a:t>
            </a:r>
          </a:p>
          <a:p>
            <a:r>
              <a:rPr lang="da-DK" dirty="0" smtClean="0"/>
              <a:t>Opstilling af differentialligning</a:t>
            </a:r>
          </a:p>
          <a:p>
            <a:r>
              <a:rPr lang="da-DK" dirty="0" smtClean="0"/>
              <a:t>Løsning af ligningen</a:t>
            </a:r>
          </a:p>
          <a:p>
            <a:r>
              <a:rPr lang="da-DK" dirty="0" smtClean="0"/>
              <a:t>Et eksempel</a:t>
            </a:r>
          </a:p>
          <a:p>
            <a:endParaRPr lang="da-DK" dirty="0"/>
          </a:p>
          <a:p>
            <a:pPr marL="0" indent="0">
              <a:buNone/>
            </a:pPr>
            <a:r>
              <a:rPr lang="da-DK" dirty="0" smtClean="0">
                <a:hlinkClick r:id="rId2" action="ppaction://hlinkfile"/>
              </a:rPr>
              <a:t>Færdig elevtekst</a:t>
            </a:r>
            <a:endParaRPr lang="da-DK"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Oplæg til diskussion</a:t>
            </a:r>
            <a:endParaRPr lang="da-DK" dirty="0"/>
          </a:p>
        </p:txBody>
      </p:sp>
      <p:sp>
        <p:nvSpPr>
          <p:cNvPr id="3" name="Pladsholder til indhold 2"/>
          <p:cNvSpPr>
            <a:spLocks noGrp="1"/>
          </p:cNvSpPr>
          <p:nvPr>
            <p:ph idx="1"/>
          </p:nvPr>
        </p:nvSpPr>
        <p:spPr/>
        <p:txBody>
          <a:bodyPr/>
          <a:lstStyle/>
          <a:p>
            <a:r>
              <a:rPr lang="da-DK" sz="2000" dirty="0" smtClean="0"/>
              <a:t>I analysen blev diskuteret: den akademiske skriver i matematik,  den studerende der præsenterer sit projekt, og eleven der besvarer spørgsmål</a:t>
            </a:r>
          </a:p>
          <a:p>
            <a:endParaRPr lang="da-DK" sz="2000" dirty="0" smtClean="0"/>
          </a:p>
          <a:p>
            <a:pPr lvl="1"/>
            <a:r>
              <a:rPr lang="da-DK" sz="2000" i="1" dirty="0" smtClean="0"/>
              <a:t>I hvor høj grad kan de tre beskrevne skriveridentiteter opfattes som prototypiske skriveridentiteter i faget matematik, og er der andre typer af skriveridentiteter, der præger elevernes skrivning i faget matematik?</a:t>
            </a:r>
          </a:p>
          <a:p>
            <a:pPr>
              <a:buNone/>
            </a:pPr>
            <a:endParaRPr lang="da-DK" sz="2000" dirty="0" smtClean="0"/>
          </a:p>
          <a:p>
            <a:r>
              <a:rPr lang="da-DK" sz="2000" dirty="0" smtClean="0"/>
              <a:t>Triademodellens hjørner udgøres af </a:t>
            </a:r>
            <a:r>
              <a:rPr lang="da-DK" sz="2000" i="1" dirty="0" smtClean="0"/>
              <a:t>fag, ungdom</a:t>
            </a:r>
            <a:r>
              <a:rPr lang="da-DK" sz="2000" dirty="0" smtClean="0"/>
              <a:t> og </a:t>
            </a:r>
            <a:r>
              <a:rPr lang="da-DK" sz="2000" i="1" dirty="0" smtClean="0"/>
              <a:t>skole</a:t>
            </a:r>
          </a:p>
          <a:p>
            <a:endParaRPr lang="da-DK" sz="2000" i="1" dirty="0" smtClean="0"/>
          </a:p>
          <a:p>
            <a:pPr lvl="1"/>
            <a:r>
              <a:rPr lang="da-DK" sz="2000" i="1" dirty="0" smtClean="0"/>
              <a:t>Hvilken rolle spiller hver af disse elementer for elevers skrivning i faget matematik, og hvilken rolle bør de spille?</a:t>
            </a:r>
            <a:endParaRPr lang="da-DK" sz="2000" dirty="0"/>
          </a:p>
        </p:txBody>
      </p:sp>
      <p:sp>
        <p:nvSpPr>
          <p:cNvPr id="4" name="Pladsholder til sidefod 3"/>
          <p:cNvSpPr>
            <a:spLocks noGrp="1"/>
          </p:cNvSpPr>
          <p:nvPr>
            <p:ph type="ftr" sz="quarter" idx="11"/>
          </p:nvPr>
        </p:nvSpPr>
        <p:spPr/>
        <p:txBody>
          <a:bodyPr/>
          <a:lstStyle/>
          <a:p>
            <a:r>
              <a:rPr lang="da-DK" smtClean="0"/>
              <a:t>Steffen M. Iversen, IFPR</a:t>
            </a:r>
            <a:endParaRPr lang="da-DK" dirty="0"/>
          </a:p>
        </p:txBody>
      </p:sp>
      <p:sp>
        <p:nvSpPr>
          <p:cNvPr id="5" name="Pladsholder til diasnummer 4"/>
          <p:cNvSpPr>
            <a:spLocks noGrp="1"/>
          </p:cNvSpPr>
          <p:nvPr>
            <p:ph type="sldNum" sz="quarter" idx="12"/>
          </p:nvPr>
        </p:nvSpPr>
        <p:spPr/>
        <p:txBody>
          <a:bodyPr/>
          <a:lstStyle/>
          <a:p>
            <a:fld id="{47CF10BC-5AAC-4C2E-9F13-0DA2C2E5F638}" type="slidenum">
              <a:rPr lang="da-DK" smtClean="0"/>
              <a:pPr/>
              <a:t>25</a:t>
            </a:fld>
            <a:endParaRPr lang="da-DK"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Skrivning i de gymnasiale matematikfag</a:t>
            </a:r>
            <a:endParaRPr lang="da-DK" dirty="0"/>
          </a:p>
        </p:txBody>
      </p:sp>
      <p:sp>
        <p:nvSpPr>
          <p:cNvPr id="3" name="Pladsholder til indhold 2"/>
          <p:cNvSpPr>
            <a:spLocks noGrp="1"/>
          </p:cNvSpPr>
          <p:nvPr>
            <p:ph idx="1"/>
          </p:nvPr>
        </p:nvSpPr>
        <p:spPr/>
        <p:txBody>
          <a:bodyPr/>
          <a:lstStyle/>
          <a:p>
            <a:pPr marL="342900" lvl="1" indent="-342900"/>
            <a:r>
              <a:rPr lang="en-US" i="1" dirty="0" err="1" smtClean="0"/>
              <a:t>Hvordan</a:t>
            </a:r>
            <a:r>
              <a:rPr lang="en-US" i="1" dirty="0" smtClean="0"/>
              <a:t> </a:t>
            </a:r>
            <a:r>
              <a:rPr lang="en-US" i="1" dirty="0" err="1" smtClean="0"/>
              <a:t>formes</a:t>
            </a:r>
            <a:r>
              <a:rPr lang="en-US" i="1" dirty="0" smtClean="0"/>
              <a:t> </a:t>
            </a:r>
            <a:r>
              <a:rPr lang="en-US" i="1" dirty="0" err="1" smtClean="0"/>
              <a:t>elevers</a:t>
            </a:r>
            <a:r>
              <a:rPr lang="en-US" i="1" dirty="0" smtClean="0"/>
              <a:t> </a:t>
            </a:r>
            <a:r>
              <a:rPr lang="en-US" i="1" dirty="0" err="1" smtClean="0"/>
              <a:t>skrivekompetencer</a:t>
            </a:r>
            <a:r>
              <a:rPr lang="en-US" i="1" dirty="0" smtClean="0"/>
              <a:t> og </a:t>
            </a:r>
            <a:r>
              <a:rPr lang="en-US" i="1" dirty="0" err="1" smtClean="0"/>
              <a:t>skriveridentiteter</a:t>
            </a:r>
            <a:r>
              <a:rPr lang="en-US" i="1" dirty="0" smtClean="0"/>
              <a:t> </a:t>
            </a:r>
            <a:r>
              <a:rPr lang="en-US" i="1" dirty="0" err="1" smtClean="0"/>
              <a:t>i</a:t>
            </a:r>
            <a:r>
              <a:rPr lang="en-US" i="1" dirty="0" smtClean="0"/>
              <a:t> </a:t>
            </a:r>
            <a:r>
              <a:rPr lang="en-US" i="1" dirty="0" err="1" smtClean="0"/>
              <a:t>faget</a:t>
            </a:r>
            <a:r>
              <a:rPr lang="en-US" i="1" dirty="0" smtClean="0"/>
              <a:t> </a:t>
            </a:r>
            <a:r>
              <a:rPr lang="en-US" i="1" dirty="0" err="1" smtClean="0"/>
              <a:t>matematik</a:t>
            </a:r>
            <a:r>
              <a:rPr lang="en-US" i="1" dirty="0" smtClean="0"/>
              <a:t> </a:t>
            </a:r>
            <a:r>
              <a:rPr lang="en-US" i="1" dirty="0" err="1" smtClean="0"/>
              <a:t>gennem</a:t>
            </a:r>
            <a:r>
              <a:rPr lang="en-US" i="1" dirty="0" smtClean="0"/>
              <a:t> </a:t>
            </a:r>
            <a:r>
              <a:rPr lang="en-US" i="1" dirty="0" err="1" smtClean="0"/>
              <a:t>sociale</a:t>
            </a:r>
            <a:r>
              <a:rPr lang="en-US" i="1" dirty="0" smtClean="0"/>
              <a:t> </a:t>
            </a:r>
            <a:r>
              <a:rPr lang="en-US" i="1" dirty="0" err="1" smtClean="0"/>
              <a:t>praksisser</a:t>
            </a:r>
            <a:r>
              <a:rPr lang="en-US" i="1" dirty="0" smtClean="0"/>
              <a:t>, </a:t>
            </a:r>
            <a:r>
              <a:rPr lang="en-US" i="1" dirty="0" err="1" smtClean="0"/>
              <a:t>som</a:t>
            </a:r>
            <a:r>
              <a:rPr lang="en-US" i="1" dirty="0" smtClean="0"/>
              <a:t> </a:t>
            </a:r>
            <a:r>
              <a:rPr lang="en-US" i="1" dirty="0" err="1" smtClean="0"/>
              <a:t>undervisning</a:t>
            </a:r>
            <a:r>
              <a:rPr lang="en-US" i="1" dirty="0" smtClean="0"/>
              <a:t>, </a:t>
            </a:r>
            <a:r>
              <a:rPr lang="en-US" i="1" dirty="0" err="1" smtClean="0"/>
              <a:t>evaluering</a:t>
            </a:r>
            <a:r>
              <a:rPr lang="en-US" i="1" dirty="0" smtClean="0"/>
              <a:t>, </a:t>
            </a:r>
            <a:r>
              <a:rPr lang="en-US" i="1" dirty="0" err="1" smtClean="0"/>
              <a:t>relationer</a:t>
            </a:r>
            <a:r>
              <a:rPr lang="en-US" i="1" dirty="0" smtClean="0"/>
              <a:t> og </a:t>
            </a:r>
            <a:r>
              <a:rPr lang="en-US" i="1" dirty="0" err="1" smtClean="0"/>
              <a:t>omgivelser</a:t>
            </a:r>
            <a:r>
              <a:rPr lang="en-US" i="1" dirty="0" smtClean="0"/>
              <a:t>?</a:t>
            </a:r>
          </a:p>
          <a:p>
            <a:pPr marL="342900" lvl="1" indent="-342900"/>
            <a:endParaRPr lang="da-DK" dirty="0" smtClean="0"/>
          </a:p>
          <a:p>
            <a:pPr marL="342900" lvl="1" indent="-342900"/>
            <a:r>
              <a:rPr lang="da-DK" dirty="0" smtClean="0"/>
              <a:t>Matematik: 8 elever på 4 skoler (stx, htx, hhx, hf), 1 år</a:t>
            </a:r>
          </a:p>
          <a:p>
            <a:pPr marL="342900" lvl="1" indent="-342900">
              <a:buClr>
                <a:srgbClr val="002060"/>
              </a:buClr>
              <a:buFont typeface="Wingdings" pitchFamily="2" charset="2"/>
              <a:buChar char="§"/>
            </a:pPr>
            <a:r>
              <a:rPr lang="da-DK" dirty="0" smtClean="0"/>
              <a:t>Klasserumsobservationer</a:t>
            </a:r>
          </a:p>
          <a:p>
            <a:pPr marL="342900" lvl="1" indent="-342900">
              <a:buClr>
                <a:srgbClr val="002060"/>
              </a:buClr>
              <a:buFont typeface="Wingdings" pitchFamily="2" charset="2"/>
              <a:buChar char="§"/>
            </a:pPr>
            <a:r>
              <a:rPr lang="da-DK" dirty="0" smtClean="0"/>
              <a:t>Skriveordrer</a:t>
            </a:r>
          </a:p>
          <a:p>
            <a:pPr marL="342900" lvl="1" indent="-342900">
              <a:buClr>
                <a:srgbClr val="002060"/>
              </a:buClr>
              <a:buFont typeface="Wingdings" pitchFamily="2" charset="2"/>
              <a:buChar char="§"/>
            </a:pPr>
            <a:r>
              <a:rPr lang="da-DK" dirty="0" smtClean="0"/>
              <a:t>Elevtekster</a:t>
            </a:r>
          </a:p>
          <a:p>
            <a:pPr marL="342900" lvl="1" indent="-342900">
              <a:buClr>
                <a:srgbClr val="002060"/>
              </a:buClr>
              <a:buFont typeface="Wingdings" pitchFamily="2" charset="2"/>
              <a:buChar char="§"/>
            </a:pPr>
            <a:r>
              <a:rPr lang="da-DK" dirty="0" smtClean="0"/>
              <a:t>Lærerkommentarer og –rettelser</a:t>
            </a:r>
          </a:p>
          <a:p>
            <a:pPr marL="342900" lvl="1" indent="-342900">
              <a:buClr>
                <a:srgbClr val="002060"/>
              </a:buClr>
              <a:buFont typeface="Wingdings" pitchFamily="2" charset="2"/>
              <a:buChar char="§"/>
            </a:pPr>
            <a:r>
              <a:rPr lang="da-DK" dirty="0" smtClean="0"/>
              <a:t>Interview med elever (og lærere)</a:t>
            </a:r>
          </a:p>
          <a:p>
            <a:pPr>
              <a:buNone/>
            </a:pPr>
            <a:endParaRPr lang="en-US" b="1" i="1" dirty="0" smtClean="0"/>
          </a:p>
          <a:p>
            <a:endParaRPr lang="en-US" sz="2000" i="1" dirty="0" smtClean="0"/>
          </a:p>
          <a:p>
            <a:endParaRPr lang="en-US" sz="2000" dirty="0" smtClean="0"/>
          </a:p>
          <a:p>
            <a:endParaRPr lang="da-DK" sz="1600" dirty="0" smtClean="0"/>
          </a:p>
          <a:p>
            <a:endParaRPr lang="da-DK" sz="1600" dirty="0"/>
          </a:p>
        </p:txBody>
      </p:sp>
      <p:sp>
        <p:nvSpPr>
          <p:cNvPr id="4" name="Pladsholder til sidefod 3"/>
          <p:cNvSpPr>
            <a:spLocks noGrp="1"/>
          </p:cNvSpPr>
          <p:nvPr>
            <p:ph type="ftr" sz="quarter" idx="11"/>
          </p:nvPr>
        </p:nvSpPr>
        <p:spPr/>
        <p:txBody>
          <a:bodyPr/>
          <a:lstStyle/>
          <a:p>
            <a:r>
              <a:rPr lang="da-DK" smtClean="0"/>
              <a:t>Steffen M. Iversen, IFPR</a:t>
            </a:r>
            <a:endParaRPr lang="da-DK" dirty="0"/>
          </a:p>
        </p:txBody>
      </p:sp>
      <p:sp>
        <p:nvSpPr>
          <p:cNvPr id="5" name="Pladsholder til diasnummer 4"/>
          <p:cNvSpPr>
            <a:spLocks noGrp="1"/>
          </p:cNvSpPr>
          <p:nvPr>
            <p:ph type="sldNum" sz="quarter" idx="12"/>
          </p:nvPr>
        </p:nvSpPr>
        <p:spPr/>
        <p:txBody>
          <a:bodyPr/>
          <a:lstStyle/>
          <a:p>
            <a:fld id="{47CF10BC-5AAC-4C2E-9F13-0DA2C2E5F638}" type="slidenum">
              <a:rPr lang="da-DK" smtClean="0"/>
              <a:pPr/>
              <a:t>3</a:t>
            </a:fld>
            <a:endParaRPr lang="da-DK"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i="1" dirty="0" smtClean="0"/>
              <a:t>Identitet</a:t>
            </a:r>
            <a:r>
              <a:rPr lang="da-DK" dirty="0" smtClean="0"/>
              <a:t> som analytisk (</a:t>
            </a:r>
            <a:r>
              <a:rPr lang="da-DK" dirty="0" err="1" smtClean="0"/>
              <a:t>be</a:t>
            </a:r>
            <a:r>
              <a:rPr lang="da-DK" dirty="0" smtClean="0"/>
              <a:t>)greb</a:t>
            </a:r>
            <a:endParaRPr lang="da-DK" dirty="0"/>
          </a:p>
        </p:txBody>
      </p:sp>
      <p:sp>
        <p:nvSpPr>
          <p:cNvPr id="3" name="Pladsholder til indhold 2"/>
          <p:cNvSpPr>
            <a:spLocks noGrp="1"/>
          </p:cNvSpPr>
          <p:nvPr>
            <p:ph idx="1"/>
          </p:nvPr>
        </p:nvSpPr>
        <p:spPr/>
        <p:txBody>
          <a:bodyPr/>
          <a:lstStyle/>
          <a:p>
            <a:r>
              <a:rPr lang="da-DK" b="1" dirty="0" smtClean="0"/>
              <a:t>Skriveridentitet </a:t>
            </a:r>
            <a:r>
              <a:rPr lang="da-DK" dirty="0" smtClean="0"/>
              <a:t>(Ivanic 1998; Ivanic &amp; Burgess 2010)</a:t>
            </a:r>
          </a:p>
          <a:p>
            <a:pPr lvl="1"/>
            <a:r>
              <a:rPr lang="da-DK" dirty="0" smtClean="0"/>
              <a:t>(3) autobiografisk selv, diskursivt selv, </a:t>
            </a:r>
            <a:r>
              <a:rPr lang="da-DK" dirty="0" err="1" smtClean="0"/>
              <a:t>forfatterselv</a:t>
            </a:r>
            <a:endParaRPr lang="da-DK" dirty="0" smtClean="0"/>
          </a:p>
          <a:p>
            <a:pPr lvl="1"/>
            <a:r>
              <a:rPr lang="da-DK" dirty="0" smtClean="0"/>
              <a:t>(+1) mulige </a:t>
            </a:r>
            <a:r>
              <a:rPr lang="da-DK" dirty="0" err="1" smtClean="0"/>
              <a:t>selvhed</a:t>
            </a:r>
            <a:r>
              <a:rPr lang="da-DK" dirty="0" smtClean="0"/>
              <a:t>(er)</a:t>
            </a:r>
          </a:p>
          <a:p>
            <a:pPr>
              <a:buNone/>
            </a:pPr>
            <a:endParaRPr lang="da-DK" dirty="0" smtClean="0"/>
          </a:p>
          <a:p>
            <a:r>
              <a:rPr lang="da-DK" b="1" dirty="0" smtClean="0"/>
              <a:t>Identitetsperspektiver og matematik</a:t>
            </a:r>
          </a:p>
          <a:p>
            <a:pPr lvl="1"/>
            <a:r>
              <a:rPr lang="da-DK" i="1" dirty="0" smtClean="0"/>
              <a:t>Normative </a:t>
            </a:r>
            <a:r>
              <a:rPr lang="da-DK" i="1" dirty="0" err="1" smtClean="0"/>
              <a:t>Identities</a:t>
            </a:r>
            <a:r>
              <a:rPr lang="da-DK" i="1" dirty="0" smtClean="0"/>
              <a:t> </a:t>
            </a:r>
            <a:r>
              <a:rPr lang="da-DK" dirty="0" smtClean="0"/>
              <a:t>(Cobb, </a:t>
            </a:r>
            <a:r>
              <a:rPr lang="da-DK" dirty="0" err="1" smtClean="0"/>
              <a:t>Gresalfi</a:t>
            </a:r>
            <a:r>
              <a:rPr lang="da-DK" dirty="0" smtClean="0"/>
              <a:t> &amp; Hodge 2009)</a:t>
            </a:r>
            <a:endParaRPr lang="da-DK" i="1" dirty="0" smtClean="0"/>
          </a:p>
          <a:p>
            <a:pPr lvl="1"/>
            <a:r>
              <a:rPr lang="da-DK" i="1" dirty="0" err="1" smtClean="0"/>
              <a:t>Identity</a:t>
            </a:r>
            <a:r>
              <a:rPr lang="da-DK" i="1" dirty="0" smtClean="0"/>
              <a:t> as a set of </a:t>
            </a:r>
            <a:r>
              <a:rPr lang="da-DK" i="1" dirty="0" err="1" smtClean="0"/>
              <a:t>reifying</a:t>
            </a:r>
            <a:r>
              <a:rPr lang="da-DK" i="1" dirty="0" smtClean="0"/>
              <a:t>, </a:t>
            </a:r>
            <a:r>
              <a:rPr lang="da-DK" i="1" dirty="0" err="1" smtClean="0"/>
              <a:t>significant</a:t>
            </a:r>
            <a:r>
              <a:rPr lang="da-DK" i="1" dirty="0" smtClean="0"/>
              <a:t>, </a:t>
            </a:r>
            <a:r>
              <a:rPr lang="da-DK" i="1" dirty="0" err="1" smtClean="0"/>
              <a:t>endorsable</a:t>
            </a:r>
            <a:r>
              <a:rPr lang="da-DK" i="1" dirty="0" smtClean="0"/>
              <a:t> </a:t>
            </a:r>
            <a:r>
              <a:rPr lang="da-DK" i="1" dirty="0" err="1" smtClean="0"/>
              <a:t>stories</a:t>
            </a:r>
            <a:r>
              <a:rPr lang="da-DK" i="1" dirty="0" smtClean="0"/>
              <a:t> </a:t>
            </a:r>
            <a:r>
              <a:rPr lang="da-DK" i="1" dirty="0" err="1" smtClean="0"/>
              <a:t>about</a:t>
            </a:r>
            <a:r>
              <a:rPr lang="da-DK" i="1" dirty="0" smtClean="0"/>
              <a:t> a person (</a:t>
            </a:r>
            <a:r>
              <a:rPr lang="da-DK" dirty="0" err="1" smtClean="0"/>
              <a:t>Sfard</a:t>
            </a:r>
            <a:r>
              <a:rPr lang="da-DK" dirty="0" smtClean="0"/>
              <a:t> &amp; </a:t>
            </a:r>
            <a:r>
              <a:rPr lang="da-DK" dirty="0" err="1" smtClean="0"/>
              <a:t>Prusak</a:t>
            </a:r>
            <a:r>
              <a:rPr lang="da-DK" dirty="0" smtClean="0"/>
              <a:t> 2005; </a:t>
            </a:r>
            <a:r>
              <a:rPr lang="da-DK" dirty="0" err="1" smtClean="0"/>
              <a:t>Sfard</a:t>
            </a:r>
            <a:r>
              <a:rPr lang="da-DK" dirty="0" smtClean="0"/>
              <a:t> 2008)</a:t>
            </a:r>
            <a:endParaRPr lang="da-DK" i="1" dirty="0" smtClean="0"/>
          </a:p>
          <a:p>
            <a:pPr lvl="1"/>
            <a:r>
              <a:rPr lang="da-DK" dirty="0" smtClean="0"/>
              <a:t>F</a:t>
            </a:r>
            <a:r>
              <a:rPr lang="da-DK" i="1" dirty="0" smtClean="0"/>
              <a:t>ragile </a:t>
            </a:r>
            <a:r>
              <a:rPr lang="da-DK" i="1" dirty="0" err="1" smtClean="0"/>
              <a:t>identities-in-action</a:t>
            </a:r>
            <a:r>
              <a:rPr lang="da-DK" i="1" dirty="0" smtClean="0"/>
              <a:t> </a:t>
            </a:r>
            <a:r>
              <a:rPr lang="da-DK" dirty="0" smtClean="0"/>
              <a:t>(Valero og Steentoft 2010)</a:t>
            </a:r>
          </a:p>
          <a:p>
            <a:pPr lvl="1"/>
            <a:r>
              <a:rPr lang="da-DK" dirty="0" smtClean="0"/>
              <a:t>…</a:t>
            </a:r>
          </a:p>
          <a:p>
            <a:pPr lvl="1"/>
            <a:endParaRPr lang="da-DK" dirty="0" smtClean="0"/>
          </a:p>
          <a:p>
            <a:endParaRPr lang="da-DK" dirty="0" smtClean="0"/>
          </a:p>
        </p:txBody>
      </p:sp>
      <p:sp>
        <p:nvSpPr>
          <p:cNvPr id="4" name="Pladsholder til diasnummer 3"/>
          <p:cNvSpPr>
            <a:spLocks noGrp="1"/>
          </p:cNvSpPr>
          <p:nvPr>
            <p:ph type="sldNum" sz="quarter" idx="12"/>
          </p:nvPr>
        </p:nvSpPr>
        <p:spPr/>
        <p:txBody>
          <a:bodyPr/>
          <a:lstStyle/>
          <a:p>
            <a:fld id="{47CF10BC-5AAC-4C2E-9F13-0DA2C2E5F638}" type="slidenum">
              <a:rPr lang="da-DK" smtClean="0"/>
              <a:pPr/>
              <a:t>4</a:t>
            </a:fld>
            <a:endParaRPr lang="da-DK" dirty="0"/>
          </a:p>
        </p:txBody>
      </p:sp>
      <p:sp>
        <p:nvSpPr>
          <p:cNvPr id="5" name="Pladsholder til sidefod 4"/>
          <p:cNvSpPr>
            <a:spLocks noGrp="1"/>
          </p:cNvSpPr>
          <p:nvPr>
            <p:ph type="ftr" sz="quarter" idx="11"/>
          </p:nvPr>
        </p:nvSpPr>
        <p:spPr/>
        <p:txBody>
          <a:bodyPr/>
          <a:lstStyle/>
          <a:p>
            <a:r>
              <a:rPr lang="da-DK" smtClean="0"/>
              <a:t>Steffen M. Iversen, IFPR</a:t>
            </a:r>
            <a:endParaRPr lang="da-DK"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229600" cy="1143000"/>
          </a:xfrm>
        </p:spPr>
        <p:txBody>
          <a:bodyPr/>
          <a:lstStyle/>
          <a:p>
            <a:r>
              <a:rPr lang="da-DK" sz="2800" dirty="0" smtClean="0"/>
              <a:t>Triademodellen</a:t>
            </a:r>
            <a:endParaRPr lang="da-DK" sz="2800" i="1" dirty="0"/>
          </a:p>
        </p:txBody>
      </p:sp>
      <p:sp>
        <p:nvSpPr>
          <p:cNvPr id="3" name="Pladsholder til indhold 2"/>
          <p:cNvSpPr>
            <a:spLocks noGrp="1"/>
          </p:cNvSpPr>
          <p:nvPr>
            <p:ph idx="1"/>
          </p:nvPr>
        </p:nvSpPr>
        <p:spPr/>
        <p:txBody>
          <a:bodyPr/>
          <a:lstStyle/>
          <a:p>
            <a:endParaRPr lang="da-DK"/>
          </a:p>
        </p:txBody>
      </p:sp>
      <p:pic>
        <p:nvPicPr>
          <p:cNvPr id="1026" name="Picture 2" descr="C:\Users\smiv\Desktop\toblerone_da_trekant.jpg"/>
          <p:cNvPicPr>
            <a:picLocks noChangeAspect="1" noChangeArrowheads="1"/>
          </p:cNvPicPr>
          <p:nvPr/>
        </p:nvPicPr>
        <p:blipFill>
          <a:blip r:embed="rId3" cstate="print"/>
          <a:srcRect/>
          <a:stretch>
            <a:fillRect/>
          </a:stretch>
        </p:blipFill>
        <p:spPr bwMode="auto">
          <a:xfrm>
            <a:off x="1547664" y="1052736"/>
            <a:ext cx="6048672" cy="5377535"/>
          </a:xfrm>
          <a:prstGeom prst="rect">
            <a:avLst/>
          </a:prstGeom>
          <a:noFill/>
        </p:spPr>
      </p:pic>
      <p:sp>
        <p:nvSpPr>
          <p:cNvPr id="5" name="Pladsholder til diasnummer 4"/>
          <p:cNvSpPr>
            <a:spLocks noGrp="1"/>
          </p:cNvSpPr>
          <p:nvPr>
            <p:ph type="sldNum" sz="quarter" idx="12"/>
          </p:nvPr>
        </p:nvSpPr>
        <p:spPr/>
        <p:txBody>
          <a:bodyPr/>
          <a:lstStyle/>
          <a:p>
            <a:fld id="{47CF10BC-5AAC-4C2E-9F13-0DA2C2E5F638}" type="slidenum">
              <a:rPr lang="da-DK" smtClean="0"/>
              <a:pPr/>
              <a:t>5</a:t>
            </a:fld>
            <a:endParaRPr lang="da-DK" dirty="0"/>
          </a:p>
        </p:txBody>
      </p:sp>
      <p:sp>
        <p:nvSpPr>
          <p:cNvPr id="6" name="Pladsholder til sidefod 5"/>
          <p:cNvSpPr>
            <a:spLocks noGrp="1"/>
          </p:cNvSpPr>
          <p:nvPr>
            <p:ph type="ftr" sz="quarter" idx="11"/>
          </p:nvPr>
        </p:nvSpPr>
        <p:spPr/>
        <p:txBody>
          <a:bodyPr/>
          <a:lstStyle/>
          <a:p>
            <a:r>
              <a:rPr lang="da-DK" smtClean="0"/>
              <a:t>Steffen M. Iversen, IFPR</a:t>
            </a:r>
            <a:endParaRPr lang="da-DK"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r>
              <a:rPr lang="da-DK" dirty="0" smtClean="0"/>
              <a:t>Case studie</a:t>
            </a:r>
          </a:p>
        </p:txBody>
      </p:sp>
      <p:sp>
        <p:nvSpPr>
          <p:cNvPr id="3075" name="Pladsholder til indhold 2"/>
          <p:cNvSpPr>
            <a:spLocks noGrp="1"/>
          </p:cNvSpPr>
          <p:nvPr>
            <p:ph idx="1"/>
          </p:nvPr>
        </p:nvSpPr>
        <p:spPr>
          <a:xfrm>
            <a:off x="457200" y="1773238"/>
            <a:ext cx="8229600" cy="4679950"/>
          </a:xfrm>
        </p:spPr>
        <p:txBody>
          <a:bodyPr/>
          <a:lstStyle/>
          <a:p>
            <a:r>
              <a:rPr lang="da-DK" b="1" dirty="0" smtClean="0"/>
              <a:t>Fag </a:t>
            </a:r>
            <a:r>
              <a:rPr lang="da-DK" b="1" dirty="0" smtClean="0"/>
              <a:t>og niveau: </a:t>
            </a:r>
            <a:r>
              <a:rPr lang="da-DK" dirty="0" smtClean="0"/>
              <a:t>Matematik </a:t>
            </a:r>
            <a:r>
              <a:rPr lang="da-DK" dirty="0" smtClean="0"/>
              <a:t>A</a:t>
            </a:r>
            <a:endParaRPr lang="da-DK" dirty="0" smtClean="0"/>
          </a:p>
          <a:p>
            <a:endParaRPr lang="da-DK" b="1" dirty="0" smtClean="0"/>
          </a:p>
          <a:p>
            <a:r>
              <a:rPr lang="da-DK" b="1" dirty="0" smtClean="0"/>
              <a:t>Eleverne: </a:t>
            </a:r>
            <a:r>
              <a:rPr lang="da-DK" dirty="0" smtClean="0"/>
              <a:t>Elev1og Elev2, 3.g. (matematik, biotek)</a:t>
            </a:r>
          </a:p>
          <a:p>
            <a:endParaRPr lang="da-DK" dirty="0" smtClean="0"/>
          </a:p>
          <a:p>
            <a:r>
              <a:rPr lang="da-DK" b="1" dirty="0" smtClean="0"/>
              <a:t>Tekster: </a:t>
            </a:r>
            <a:r>
              <a:rPr lang="da-DK" dirty="0" smtClean="0">
                <a:hlinkClick r:id="rId3" action="ppaction://hlinkfile"/>
              </a:rPr>
              <a:t>Lærerens oplæg </a:t>
            </a:r>
            <a:r>
              <a:rPr lang="da-DK" dirty="0" smtClean="0"/>
              <a:t>(skriveordre) og elevernes besvarelser inkl. lærerrespons(projektrapporter)</a:t>
            </a:r>
          </a:p>
          <a:p>
            <a:endParaRPr lang="da-DK" b="1" dirty="0" smtClean="0"/>
          </a:p>
          <a:p>
            <a:r>
              <a:rPr lang="da-DK" b="1" dirty="0" smtClean="0"/>
              <a:t>Emnet: </a:t>
            </a:r>
            <a:r>
              <a:rPr lang="da-DK" dirty="0" smtClean="0"/>
              <a:t>Vektorfunktioner</a:t>
            </a:r>
            <a:endParaRPr lang="da-DK" dirty="0" smtClean="0"/>
          </a:p>
          <a:p>
            <a:endParaRPr lang="da-DK" dirty="0" smtClean="0"/>
          </a:p>
        </p:txBody>
      </p:sp>
      <p:sp>
        <p:nvSpPr>
          <p:cNvPr id="4" name="Pladsholder til diasnummer 3"/>
          <p:cNvSpPr>
            <a:spLocks noGrp="1"/>
          </p:cNvSpPr>
          <p:nvPr>
            <p:ph type="sldNum" sz="quarter" idx="12"/>
          </p:nvPr>
        </p:nvSpPr>
        <p:spPr/>
        <p:txBody>
          <a:bodyPr/>
          <a:lstStyle/>
          <a:p>
            <a:fld id="{47CF10BC-5AAC-4C2E-9F13-0DA2C2E5F638}" type="slidenum">
              <a:rPr lang="da-DK" smtClean="0"/>
              <a:pPr/>
              <a:t>6</a:t>
            </a:fld>
            <a:endParaRPr lang="da-DK" dirty="0"/>
          </a:p>
        </p:txBody>
      </p:sp>
      <p:sp>
        <p:nvSpPr>
          <p:cNvPr id="5" name="Pladsholder til sidefod 4"/>
          <p:cNvSpPr>
            <a:spLocks noGrp="1"/>
          </p:cNvSpPr>
          <p:nvPr>
            <p:ph type="ftr" sz="quarter" idx="11"/>
          </p:nvPr>
        </p:nvSpPr>
        <p:spPr/>
        <p:txBody>
          <a:bodyPr/>
          <a:lstStyle/>
          <a:p>
            <a:r>
              <a:rPr lang="da-DK" smtClean="0"/>
              <a:t>Steffen M. Iversen, IFPR</a:t>
            </a:r>
            <a:endParaRPr lang="da-DK"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Oplæg til øvelse</a:t>
            </a:r>
            <a:endParaRPr lang="da-DK" dirty="0"/>
          </a:p>
        </p:txBody>
      </p:sp>
      <p:sp>
        <p:nvSpPr>
          <p:cNvPr id="3" name="Pladsholder til indhold 2"/>
          <p:cNvSpPr>
            <a:spLocks noGrp="1"/>
          </p:cNvSpPr>
          <p:nvPr>
            <p:ph idx="1"/>
          </p:nvPr>
        </p:nvSpPr>
        <p:spPr/>
        <p:txBody>
          <a:bodyPr/>
          <a:lstStyle/>
          <a:p>
            <a:r>
              <a:rPr lang="da-DK" dirty="0" smtClean="0"/>
              <a:t>1. del</a:t>
            </a:r>
          </a:p>
          <a:p>
            <a:pPr lvl="1"/>
            <a:r>
              <a:rPr lang="da-DK" dirty="0" smtClean="0"/>
              <a:t>Hvad kendetegner de(n) måde(r) elevteksterne er skrevet på, og hvad betyder det for jeres indtryk af teksterne?</a:t>
            </a:r>
          </a:p>
          <a:p>
            <a:pPr lvl="1">
              <a:buNone/>
            </a:pPr>
            <a:endParaRPr lang="da-DK" dirty="0" smtClean="0"/>
          </a:p>
          <a:p>
            <a:r>
              <a:rPr lang="da-DK" dirty="0" smtClean="0"/>
              <a:t>2. del</a:t>
            </a:r>
          </a:p>
          <a:p>
            <a:pPr lvl="1"/>
            <a:r>
              <a:rPr lang="da-DK" dirty="0" smtClean="0"/>
              <a:t>Hvilke skriftkulturer udgør rammen for jeres elevers skrivning i faget matematik?</a:t>
            </a:r>
          </a:p>
          <a:p>
            <a:pPr lvl="1"/>
            <a:endParaRPr lang="da-DK" dirty="0"/>
          </a:p>
        </p:txBody>
      </p:sp>
      <p:sp>
        <p:nvSpPr>
          <p:cNvPr id="4" name="Pladsholder til diasnummer 3"/>
          <p:cNvSpPr>
            <a:spLocks noGrp="1"/>
          </p:cNvSpPr>
          <p:nvPr>
            <p:ph type="sldNum" sz="quarter" idx="12"/>
          </p:nvPr>
        </p:nvSpPr>
        <p:spPr/>
        <p:txBody>
          <a:bodyPr/>
          <a:lstStyle/>
          <a:p>
            <a:fld id="{47CF10BC-5AAC-4C2E-9F13-0DA2C2E5F638}" type="slidenum">
              <a:rPr lang="da-DK" smtClean="0"/>
              <a:pPr/>
              <a:t>7</a:t>
            </a:fld>
            <a:endParaRPr lang="da-DK" dirty="0"/>
          </a:p>
        </p:txBody>
      </p:sp>
      <p:sp>
        <p:nvSpPr>
          <p:cNvPr id="5" name="Pladsholder til sidefod 4"/>
          <p:cNvSpPr>
            <a:spLocks noGrp="1"/>
          </p:cNvSpPr>
          <p:nvPr>
            <p:ph type="ftr" sz="quarter" idx="11"/>
          </p:nvPr>
        </p:nvSpPr>
        <p:spPr/>
        <p:txBody>
          <a:bodyPr/>
          <a:lstStyle/>
          <a:p>
            <a:r>
              <a:rPr lang="da-DK" smtClean="0"/>
              <a:t>Steffen M. Iversen, IFPR</a:t>
            </a:r>
            <a:endParaRPr lang="da-DK"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 </a:t>
            </a:r>
            <a:endParaRPr lang="da-DK" dirty="0"/>
          </a:p>
        </p:txBody>
      </p:sp>
      <p:sp>
        <p:nvSpPr>
          <p:cNvPr id="3" name="Pladsholder til indhold 2"/>
          <p:cNvSpPr>
            <a:spLocks noGrp="1"/>
          </p:cNvSpPr>
          <p:nvPr>
            <p:ph idx="1"/>
          </p:nvPr>
        </p:nvSpPr>
        <p:spPr/>
        <p:txBody>
          <a:bodyPr/>
          <a:lstStyle/>
          <a:p>
            <a:endParaRPr lang="en-US" i="1" dirty="0" smtClean="0"/>
          </a:p>
          <a:p>
            <a:pPr algn="ctr">
              <a:buNone/>
            </a:pPr>
            <a:r>
              <a:rPr lang="da-DK" sz="3200" b="1" i="1" dirty="0" smtClean="0"/>
              <a:t>Skriveridentiteter i faget matematik</a:t>
            </a:r>
          </a:p>
          <a:p>
            <a:endParaRPr lang="da-DK" i="1" dirty="0" smtClean="0"/>
          </a:p>
          <a:p>
            <a:endParaRPr lang="en-US" i="1" dirty="0" smtClean="0"/>
          </a:p>
          <a:p>
            <a:pPr>
              <a:buNone/>
            </a:pPr>
            <a:r>
              <a:rPr lang="en-US" i="1" dirty="0" smtClean="0"/>
              <a:t>	</a:t>
            </a:r>
            <a:r>
              <a:rPr lang="da-DK" dirty="0" smtClean="0"/>
              <a:t> “ </a:t>
            </a:r>
            <a:r>
              <a:rPr lang="en-US" i="1" dirty="0" smtClean="0"/>
              <a:t>Students’ abilities to master the genres of science must include not only factual knowledge. They also have to negotiate what they want to achieve with their texts and their ideas about writing and themselves as writers and science students. “</a:t>
            </a:r>
          </a:p>
          <a:p>
            <a:pPr>
              <a:buNone/>
            </a:pPr>
            <a:r>
              <a:rPr lang="en-US" i="1" dirty="0" smtClean="0"/>
              <a:t>							(Knain, 2005)</a:t>
            </a:r>
          </a:p>
          <a:p>
            <a:endParaRPr lang="da-DK" dirty="0" smtClean="0"/>
          </a:p>
          <a:p>
            <a:endParaRPr lang="da-DK" dirty="0" smtClean="0"/>
          </a:p>
        </p:txBody>
      </p:sp>
      <p:sp>
        <p:nvSpPr>
          <p:cNvPr id="4" name="Pladsholder til diasnummer 3"/>
          <p:cNvSpPr>
            <a:spLocks noGrp="1"/>
          </p:cNvSpPr>
          <p:nvPr>
            <p:ph type="sldNum" sz="quarter" idx="12"/>
          </p:nvPr>
        </p:nvSpPr>
        <p:spPr/>
        <p:txBody>
          <a:bodyPr/>
          <a:lstStyle/>
          <a:p>
            <a:fld id="{47CF10BC-5AAC-4C2E-9F13-0DA2C2E5F638}" type="slidenum">
              <a:rPr lang="da-DK" smtClean="0"/>
              <a:pPr/>
              <a:t>8</a:t>
            </a:fld>
            <a:endParaRPr lang="da-DK" dirty="0"/>
          </a:p>
        </p:txBody>
      </p:sp>
      <p:sp>
        <p:nvSpPr>
          <p:cNvPr id="5" name="Pladsholder til sidefod 4"/>
          <p:cNvSpPr>
            <a:spLocks noGrp="1"/>
          </p:cNvSpPr>
          <p:nvPr>
            <p:ph type="ftr" sz="quarter" idx="11"/>
          </p:nvPr>
        </p:nvSpPr>
        <p:spPr/>
        <p:txBody>
          <a:bodyPr/>
          <a:lstStyle/>
          <a:p>
            <a:r>
              <a:rPr lang="da-DK" smtClean="0"/>
              <a:t>Steffen M. Iversen, IFPR</a:t>
            </a:r>
            <a:endParaRPr lang="da-DK"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Tekstnormer i matematik</a:t>
            </a:r>
            <a:br>
              <a:rPr lang="da-DK" dirty="0" smtClean="0"/>
            </a:br>
            <a:r>
              <a:rPr lang="da-DK" sz="2000" dirty="0" smtClean="0"/>
              <a:t>(Morgan 1998; Burton &amp; Morgan 2000)</a:t>
            </a:r>
            <a:endParaRPr lang="da-DK" sz="2000" dirty="0"/>
          </a:p>
        </p:txBody>
      </p:sp>
      <p:sp>
        <p:nvSpPr>
          <p:cNvPr id="3" name="Pladsholder til indhold 2"/>
          <p:cNvSpPr>
            <a:spLocks noGrp="1"/>
          </p:cNvSpPr>
          <p:nvPr>
            <p:ph idx="1"/>
          </p:nvPr>
        </p:nvSpPr>
        <p:spPr/>
        <p:txBody>
          <a:bodyPr/>
          <a:lstStyle/>
          <a:p>
            <a:r>
              <a:rPr lang="da-DK" sz="1800" b="1" dirty="0" smtClean="0"/>
              <a:t>Akademiske tekster</a:t>
            </a:r>
          </a:p>
          <a:p>
            <a:pPr lvl="1"/>
            <a:r>
              <a:rPr lang="da-DK" sz="1800" dirty="0" smtClean="0"/>
              <a:t>En formel upersonlig stil</a:t>
            </a:r>
          </a:p>
          <a:p>
            <a:pPr lvl="1"/>
            <a:r>
              <a:rPr lang="da-DK" sz="1800" dirty="0" smtClean="0"/>
              <a:t>Fravær af sproglige udtryk der indikerer menneskelig aktivitet</a:t>
            </a:r>
          </a:p>
          <a:p>
            <a:pPr lvl="1"/>
            <a:r>
              <a:rPr lang="da-DK" sz="1800" dirty="0" smtClean="0"/>
              <a:t>Høj modalitet</a:t>
            </a:r>
          </a:p>
          <a:p>
            <a:pPr lvl="1"/>
            <a:r>
              <a:rPr lang="da-DK" sz="1800" dirty="0" smtClean="0"/>
              <a:t>Ingen henvisninger til skriveren selv</a:t>
            </a:r>
          </a:p>
          <a:p>
            <a:pPr lvl="1"/>
            <a:r>
              <a:rPr lang="da-DK" sz="1800" dirty="0" smtClean="0"/>
              <a:t>Fokus på deduktive argumenter; in casu bevisførelse</a:t>
            </a:r>
          </a:p>
          <a:p>
            <a:r>
              <a:rPr lang="da-DK" sz="1800" b="1" dirty="0" smtClean="0"/>
              <a:t>Den gode elev (i det konkrete tilfælde der blev udforsket)</a:t>
            </a:r>
          </a:p>
          <a:p>
            <a:pPr lvl="1"/>
            <a:r>
              <a:rPr lang="da-DK" sz="1800" i="1" dirty="0" smtClean="0"/>
              <a:t>Tilstedeværelsen af algebra</a:t>
            </a:r>
            <a:endParaRPr lang="da-DK" sz="1800" dirty="0" smtClean="0"/>
          </a:p>
          <a:p>
            <a:pPr lvl="1"/>
            <a:r>
              <a:rPr lang="da-DK" sz="1800" i="1" dirty="0" smtClean="0"/>
              <a:t>Sproglig abstrakthed</a:t>
            </a:r>
            <a:r>
              <a:rPr lang="da-DK" sz="1800" dirty="0" smtClean="0"/>
              <a:t> - fravær af deiksis og referencer til konkrete forhold samt brugen af nutid</a:t>
            </a:r>
          </a:p>
          <a:p>
            <a:pPr lvl="1"/>
            <a:r>
              <a:rPr lang="da-DK" sz="1800" dirty="0" smtClean="0"/>
              <a:t>K</a:t>
            </a:r>
            <a:r>
              <a:rPr lang="da-DK" sz="1800" i="1" dirty="0" smtClean="0"/>
              <a:t>orrekt fagterminologi</a:t>
            </a:r>
            <a:endParaRPr lang="da-DK" sz="1800" dirty="0" smtClean="0"/>
          </a:p>
          <a:p>
            <a:pPr lvl="1"/>
            <a:r>
              <a:rPr lang="da-DK" sz="1800" dirty="0" smtClean="0"/>
              <a:t>Introduktionen af </a:t>
            </a:r>
            <a:r>
              <a:rPr lang="da-DK" sz="1800" i="1" dirty="0" smtClean="0"/>
              <a:t>anderledes eller utraditionelle</a:t>
            </a:r>
            <a:r>
              <a:rPr lang="da-DK" sz="1800" dirty="0" smtClean="0"/>
              <a:t> former repræsentationer eller delproblemstillinger</a:t>
            </a:r>
          </a:p>
          <a:p>
            <a:pPr lvl="1"/>
            <a:r>
              <a:rPr lang="da-DK" sz="1800" i="1" dirty="0" smtClean="0"/>
              <a:t>Fraværet af ’proces’</a:t>
            </a:r>
            <a:endParaRPr lang="da-DK" sz="1800" dirty="0"/>
          </a:p>
        </p:txBody>
      </p:sp>
      <p:sp>
        <p:nvSpPr>
          <p:cNvPr id="4" name="Pladsholder til diasnummer 3"/>
          <p:cNvSpPr>
            <a:spLocks noGrp="1"/>
          </p:cNvSpPr>
          <p:nvPr>
            <p:ph type="sldNum" sz="quarter" idx="12"/>
          </p:nvPr>
        </p:nvSpPr>
        <p:spPr/>
        <p:txBody>
          <a:bodyPr/>
          <a:lstStyle/>
          <a:p>
            <a:fld id="{47CF10BC-5AAC-4C2E-9F13-0DA2C2E5F638}" type="slidenum">
              <a:rPr lang="da-DK" smtClean="0"/>
              <a:pPr/>
              <a:t>9</a:t>
            </a:fld>
            <a:endParaRPr lang="da-DK" dirty="0"/>
          </a:p>
        </p:txBody>
      </p:sp>
      <p:sp>
        <p:nvSpPr>
          <p:cNvPr id="5" name="Pladsholder til sidefod 4"/>
          <p:cNvSpPr>
            <a:spLocks noGrp="1"/>
          </p:cNvSpPr>
          <p:nvPr>
            <p:ph type="ftr" sz="quarter" idx="11"/>
          </p:nvPr>
        </p:nvSpPr>
        <p:spPr/>
        <p:txBody>
          <a:bodyPr/>
          <a:lstStyle/>
          <a:p>
            <a:r>
              <a:rPr lang="da-DK" smtClean="0"/>
              <a:t>Steffen M. Iversen, IFPR</a:t>
            </a:r>
            <a:endParaRPr lang="da-DK"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y SDU skabelon - bla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mbusfletværk">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SDU_layout_DK</Template>
  <TotalTime>898</TotalTime>
  <Words>2291</Words>
  <Application>Microsoft Office PowerPoint</Application>
  <PresentationFormat>Skærmshow (4:3)</PresentationFormat>
  <Paragraphs>332</Paragraphs>
  <Slides>25</Slides>
  <Notes>9</Notes>
  <HiddenSlides>0</HiddenSlides>
  <MMClips>0</MMClips>
  <ScaleCrop>false</ScaleCrop>
  <HeadingPairs>
    <vt:vector size="4" baseType="variant">
      <vt:variant>
        <vt:lpstr>Tema</vt:lpstr>
      </vt:variant>
      <vt:variant>
        <vt:i4>1</vt:i4>
      </vt:variant>
      <vt:variant>
        <vt:lpstr>Diastitler</vt:lpstr>
      </vt:variant>
      <vt:variant>
        <vt:i4>25</vt:i4>
      </vt:variant>
    </vt:vector>
  </HeadingPairs>
  <TitlesOfParts>
    <vt:vector size="26" baseType="lpstr">
      <vt:lpstr>Ny SDU skabelon - blaa</vt:lpstr>
      <vt:lpstr>Skrivning i matematik   - et elevperspektiv </vt:lpstr>
      <vt:lpstr>Program for workshop 4</vt:lpstr>
      <vt:lpstr>Skrivning i de gymnasiale matematikfag</vt:lpstr>
      <vt:lpstr>Identitet som analytisk (be)greb</vt:lpstr>
      <vt:lpstr>Triademodellen</vt:lpstr>
      <vt:lpstr>Case studie</vt:lpstr>
      <vt:lpstr>Oplæg til øvelse</vt:lpstr>
      <vt:lpstr> </vt:lpstr>
      <vt:lpstr>Tekstnormer i matematik (Morgan 1998; Burton &amp; Morgan 2000)</vt:lpstr>
      <vt:lpstr>Eksempler på skriftkulturer htx-case</vt:lpstr>
      <vt:lpstr>Analyse af skriveordrens 1. del</vt:lpstr>
      <vt:lpstr>Analyse af skriveordrens 2. del</vt:lpstr>
      <vt:lpstr>Dias nummer 13</vt:lpstr>
      <vt:lpstr>Skriveridentitet(er)</vt:lpstr>
      <vt:lpstr>Skriftkultur i matematik</vt:lpstr>
      <vt:lpstr>Dias nummer 16</vt:lpstr>
      <vt:lpstr>Faggruppekultur</vt:lpstr>
      <vt:lpstr>Skriftlige produkter i matematik</vt:lpstr>
      <vt:lpstr>Arbejde med en eksemplarisk tekst</vt:lpstr>
      <vt:lpstr>Eksempel på matematisk tekst</vt:lpstr>
      <vt:lpstr>Opbygning af en matematisk tekst</vt:lpstr>
      <vt:lpstr>Tekst med kommentarer</vt:lpstr>
      <vt:lpstr>Elevøvelse</vt:lpstr>
      <vt:lpstr>Eksempel på løsning</vt:lpstr>
      <vt:lpstr>Oplæg til diskussion</vt:lpstr>
    </vt:vector>
  </TitlesOfParts>
  <Company>Syddansk Unversitet - University of Southern Denmark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Blå skabelon</dc:title>
  <dc:creator>Steffen Møllegaard Iversen</dc:creator>
  <cp:lastModifiedBy>Steffen Møllegaard Iversen</cp:lastModifiedBy>
  <cp:revision>34</cp:revision>
  <dcterms:created xsi:type="dcterms:W3CDTF">2011-03-21T14:07:28Z</dcterms:created>
  <dcterms:modified xsi:type="dcterms:W3CDTF">2012-03-26T14:12:45Z</dcterms:modified>
</cp:coreProperties>
</file>